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83" r:id="rId6"/>
    <p:sldId id="260" r:id="rId7"/>
    <p:sldId id="266" r:id="rId8"/>
    <p:sldId id="291" r:id="rId9"/>
    <p:sldId id="268" r:id="rId10"/>
    <p:sldId id="270" r:id="rId11"/>
    <p:sldId id="271" r:id="rId12"/>
    <p:sldId id="272" r:id="rId13"/>
    <p:sldId id="273" r:id="rId14"/>
    <p:sldId id="300" r:id="rId15"/>
    <p:sldId id="301" r:id="rId16"/>
    <p:sldId id="302" r:id="rId17"/>
    <p:sldId id="303" r:id="rId18"/>
    <p:sldId id="304" r:id="rId19"/>
    <p:sldId id="305" r:id="rId20"/>
    <p:sldId id="287" r:id="rId21"/>
    <p:sldId id="297" r:id="rId22"/>
    <p:sldId id="293" r:id="rId23"/>
    <p:sldId id="298" r:id="rId24"/>
    <p:sldId id="299" r:id="rId25"/>
    <p:sldId id="294" r:id="rId26"/>
    <p:sldId id="295" r:id="rId27"/>
    <p:sldId id="288" r:id="rId28"/>
    <p:sldId id="290" r:id="rId29"/>
    <p:sldId id="284" r:id="rId30"/>
    <p:sldId id="289" r:id="rId31"/>
    <p:sldId id="285" r:id="rId32"/>
    <p:sldId id="286" r:id="rId33"/>
    <p:sldId id="279" r:id="rId34"/>
    <p:sldId id="281" r:id="rId35"/>
    <p:sldId id="29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78671-1610-0D40-8618-9AF6FDD94601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7A8CA-9D37-D949-A96F-D0C59C71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87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13BD6-20A9-4D75-BBFB-1CEE7997CE34}" type="slidenum">
              <a:rPr lang="en-AU" smtClean="0"/>
              <a:pPr/>
              <a:t>32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27/09/12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27/09/12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27/09/12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tags" Target="../tags/tag15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4" Type="http://schemas.openxmlformats.org/officeDocument/2006/relationships/tags" Target="../tags/tag19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" Type="http://schemas.openxmlformats.org/officeDocument/2006/relationships/tags" Target="../tags/tag20.xml"/><Relationship Id="rId2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tags" Target="../tags/tag27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tags" Target="../tags/tag31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4" Type="http://schemas.openxmlformats.org/officeDocument/2006/relationships/tags" Target="../tags/tag35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tags" Target="../tags/tag50.xml"/><Relationship Id="rId12" Type="http://schemas.openxmlformats.org/officeDocument/2006/relationships/slideLayout" Target="../slideLayouts/slideLayout2.xml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" Type="http://schemas.openxmlformats.org/officeDocument/2006/relationships/tags" Target="../tags/tag40.xml"/><Relationship Id="rId2" Type="http://schemas.openxmlformats.org/officeDocument/2006/relationships/tags" Target="../tags/tag41.xml"/><Relationship Id="rId3" Type="http://schemas.openxmlformats.org/officeDocument/2006/relationships/tags" Target="../tags/tag42.xml"/><Relationship Id="rId4" Type="http://schemas.openxmlformats.org/officeDocument/2006/relationships/tags" Target="../tags/tag43.xml"/><Relationship Id="rId5" Type="http://schemas.openxmlformats.org/officeDocument/2006/relationships/tags" Target="../tags/tag44.xml"/><Relationship Id="rId6" Type="http://schemas.openxmlformats.org/officeDocument/2006/relationships/tags" Target="../tags/tag45.xml"/><Relationship Id="rId7" Type="http://schemas.openxmlformats.org/officeDocument/2006/relationships/tags" Target="../tags/tag46.xml"/><Relationship Id="rId8" Type="http://schemas.openxmlformats.org/officeDocument/2006/relationships/tags" Target="../tags/tag47.xml"/><Relationship Id="rId9" Type="http://schemas.openxmlformats.org/officeDocument/2006/relationships/tags" Target="../tags/tag48.xml"/><Relationship Id="rId10" Type="http://schemas.openxmlformats.org/officeDocument/2006/relationships/tags" Target="../tags/tag49.xml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.xml"/><Relationship Id="rId12" Type="http://schemas.openxmlformats.org/officeDocument/2006/relationships/image" Target="../media/image23.png"/><Relationship Id="rId1" Type="http://schemas.openxmlformats.org/officeDocument/2006/relationships/tags" Target="../tags/tag51.xml"/><Relationship Id="rId2" Type="http://schemas.openxmlformats.org/officeDocument/2006/relationships/tags" Target="../tags/tag52.xml"/><Relationship Id="rId3" Type="http://schemas.openxmlformats.org/officeDocument/2006/relationships/tags" Target="../tags/tag53.xml"/><Relationship Id="rId4" Type="http://schemas.openxmlformats.org/officeDocument/2006/relationships/tags" Target="../tags/tag54.xml"/><Relationship Id="rId5" Type="http://schemas.openxmlformats.org/officeDocument/2006/relationships/tags" Target="../tags/tag55.xml"/><Relationship Id="rId6" Type="http://schemas.openxmlformats.org/officeDocument/2006/relationships/tags" Target="../tags/tag56.xml"/><Relationship Id="rId7" Type="http://schemas.openxmlformats.org/officeDocument/2006/relationships/tags" Target="../tags/tag57.xml"/><Relationship Id="rId8" Type="http://schemas.openxmlformats.org/officeDocument/2006/relationships/tags" Target="../tags/tag58.xml"/><Relationship Id="rId9" Type="http://schemas.openxmlformats.org/officeDocument/2006/relationships/tags" Target="../tags/tag59.xml"/><Relationship Id="rId10" Type="http://schemas.openxmlformats.org/officeDocument/2006/relationships/tags" Target="../tags/tag6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5" Type="http://schemas.openxmlformats.org/officeDocument/2006/relationships/image" Target="../media/image25.wmf"/><Relationship Id="rId1" Type="http://schemas.openxmlformats.org/officeDocument/2006/relationships/tags" Target="../tags/tag61.xml"/><Relationship Id="rId2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4" Type="http://schemas.openxmlformats.org/officeDocument/2006/relationships/tags" Target="../tags/tag66.xml"/><Relationship Id="rId5" Type="http://schemas.openxmlformats.org/officeDocument/2006/relationships/tags" Target="../tags/tag67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26.wmf"/><Relationship Id="rId8" Type="http://schemas.openxmlformats.org/officeDocument/2006/relationships/image" Target="../media/image27.wmf"/><Relationship Id="rId1" Type="http://schemas.openxmlformats.org/officeDocument/2006/relationships/tags" Target="../tags/tag63.xml"/><Relationship Id="rId2" Type="http://schemas.openxmlformats.org/officeDocument/2006/relationships/tags" Target="../tags/tag6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4" Type="http://schemas.openxmlformats.org/officeDocument/2006/relationships/tags" Target="../tags/tag71.xml"/><Relationship Id="rId5" Type="http://schemas.openxmlformats.org/officeDocument/2006/relationships/tags" Target="../tags/tag72.xml"/><Relationship Id="rId6" Type="http://schemas.openxmlformats.org/officeDocument/2006/relationships/tags" Target="../tags/tag73.xml"/><Relationship Id="rId7" Type="http://schemas.openxmlformats.org/officeDocument/2006/relationships/tags" Target="../tags/tag74.xml"/><Relationship Id="rId8" Type="http://schemas.openxmlformats.org/officeDocument/2006/relationships/tags" Target="../tags/tag75.xml"/><Relationship Id="rId9" Type="http://schemas.openxmlformats.org/officeDocument/2006/relationships/slideLayout" Target="../slideLayouts/slideLayout2.xml"/><Relationship Id="rId10" Type="http://schemas.openxmlformats.org/officeDocument/2006/relationships/image" Target="../media/image28.gif"/><Relationship Id="rId11" Type="http://schemas.openxmlformats.org/officeDocument/2006/relationships/image" Target="../media/image29.png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20" Type="http://schemas.openxmlformats.org/officeDocument/2006/relationships/image" Target="../media/image33.pn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10" Type="http://schemas.openxmlformats.org/officeDocument/2006/relationships/tags" Target="../tags/tag85.xml"/><Relationship Id="rId11" Type="http://schemas.openxmlformats.org/officeDocument/2006/relationships/tags" Target="../tags/tag86.xml"/><Relationship Id="rId12" Type="http://schemas.openxmlformats.org/officeDocument/2006/relationships/tags" Target="../tags/tag87.xml"/><Relationship Id="rId13" Type="http://schemas.openxmlformats.org/officeDocument/2006/relationships/tags" Target="../tags/tag88.xml"/><Relationship Id="rId14" Type="http://schemas.openxmlformats.org/officeDocument/2006/relationships/tags" Target="../tags/tag89.xml"/><Relationship Id="rId15" Type="http://schemas.openxmlformats.org/officeDocument/2006/relationships/slideLayout" Target="../slideLayouts/slideLayout2.xml"/><Relationship Id="rId16" Type="http://schemas.openxmlformats.org/officeDocument/2006/relationships/notesSlide" Target="../notesSlides/notesSlide1.xml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tags" Target="../tags/tag76.xml"/><Relationship Id="rId2" Type="http://schemas.openxmlformats.org/officeDocument/2006/relationships/tags" Target="../tags/tag77.xml"/><Relationship Id="rId3" Type="http://schemas.openxmlformats.org/officeDocument/2006/relationships/tags" Target="../tags/tag78.xml"/><Relationship Id="rId4" Type="http://schemas.openxmlformats.org/officeDocument/2006/relationships/tags" Target="../tags/tag79.xml"/><Relationship Id="rId5" Type="http://schemas.openxmlformats.org/officeDocument/2006/relationships/tags" Target="../tags/tag80.xml"/><Relationship Id="rId6" Type="http://schemas.openxmlformats.org/officeDocument/2006/relationships/tags" Target="../tags/tag81.xml"/><Relationship Id="rId7" Type="http://schemas.openxmlformats.org/officeDocument/2006/relationships/tags" Target="../tags/tag82.xml"/><Relationship Id="rId8" Type="http://schemas.openxmlformats.org/officeDocument/2006/relationships/tags" Target="../tags/tag8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fost.org.au/Training/ServiceManager/BP4SM/" TargetMode="External"/><Relationship Id="rId3" Type="http://schemas.openxmlformats.org/officeDocument/2006/relationships/hyperlink" Target="mailto:gregb@ifost.org.a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tags" Target="../tags/tag11.xml"/><Relationship Id="rId12" Type="http://schemas.openxmlformats.org/officeDocument/2006/relationships/slideLayout" Target="../slideLayouts/slideLayout2.xml"/><Relationship Id="rId13" Type="http://schemas.openxmlformats.org/officeDocument/2006/relationships/image" Target="../media/image9.png"/><Relationship Id="rId14" Type="http://schemas.openxmlformats.org/officeDocument/2006/relationships/image" Target="../media/image10.wmf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9" Type="http://schemas.openxmlformats.org/officeDocument/2006/relationships/tags" Target="../tags/tag9.xml"/><Relationship Id="rId10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Manager Tool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Greg Baker (</a:t>
            </a:r>
            <a:r>
              <a:rPr lang="en-US" dirty="0" err="1" smtClean="0"/>
              <a:t>gregb@ifost.org.au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7500" y="6044899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3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/>
              <a:t>World’s Shortest Exercise</a:t>
            </a:r>
            <a:endParaRPr lang="en-AU" sz="48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AU" sz="2800" dirty="0"/>
              <a:t>Confirm that you can log </a:t>
            </a:r>
            <a:r>
              <a:rPr lang="en-AU" sz="2800" dirty="0" smtClean="0"/>
              <a:t>in: </a:t>
            </a:r>
          </a:p>
          <a:p>
            <a:pPr marL="777240" lvl="2" indent="0">
              <a:lnSpc>
                <a:spcPct val="80000"/>
              </a:lnSpc>
              <a:buNone/>
            </a:pPr>
            <a:r>
              <a:rPr lang="en-AU" sz="2400" dirty="0" smtClean="0">
                <a:solidFill>
                  <a:schemeClr val="accent5"/>
                </a:solidFill>
              </a:rPr>
              <a:t>http</a:t>
            </a:r>
            <a:r>
              <a:rPr lang="en-AU" sz="2400" dirty="0">
                <a:solidFill>
                  <a:schemeClr val="accent5"/>
                </a:solidFill>
              </a:rPr>
              <a:t>:/</a:t>
            </a:r>
            <a:r>
              <a:rPr lang="en-AU" sz="2400" dirty="0" smtClean="0">
                <a:solidFill>
                  <a:schemeClr val="accent5"/>
                </a:solidFill>
              </a:rPr>
              <a:t>/</a:t>
            </a:r>
            <a:r>
              <a:rPr lang="en-AU" sz="2400" i="1" dirty="0" smtClean="0">
                <a:solidFill>
                  <a:schemeClr val="accent5"/>
                </a:solidFill>
              </a:rPr>
              <a:t>your-site-url-goes-here</a:t>
            </a:r>
            <a:r>
              <a:rPr lang="en-AU" sz="2400" dirty="0" smtClean="0">
                <a:solidFill>
                  <a:schemeClr val="accent5"/>
                </a:solidFill>
              </a:rPr>
              <a:t>/</a:t>
            </a:r>
            <a:r>
              <a:rPr lang="en-AU" sz="2400" dirty="0" err="1" smtClean="0">
                <a:solidFill>
                  <a:schemeClr val="accent5"/>
                </a:solidFill>
              </a:rPr>
              <a:t>index.do</a:t>
            </a:r>
            <a:endParaRPr lang="en-AU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163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Employee Self Service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72816"/>
            <a:ext cx="8229600" cy="1252538"/>
          </a:xfrm>
        </p:spPr>
        <p:txBody>
          <a:bodyPr/>
          <a:lstStyle/>
          <a:p>
            <a:r>
              <a:rPr lang="en-AU" dirty="0">
                <a:solidFill>
                  <a:srgbClr val="972109"/>
                </a:solidFill>
              </a:rPr>
              <a:t>http:/</a:t>
            </a:r>
            <a:r>
              <a:rPr lang="en-AU" dirty="0" smtClean="0">
                <a:solidFill>
                  <a:srgbClr val="972109"/>
                </a:solidFill>
              </a:rPr>
              <a:t>/</a:t>
            </a:r>
            <a:r>
              <a:rPr lang="en-AU" i="1" dirty="0" smtClean="0">
                <a:solidFill>
                  <a:srgbClr val="972109"/>
                </a:solidFill>
              </a:rPr>
              <a:t>your-site-url-goes-here</a:t>
            </a:r>
            <a:r>
              <a:rPr lang="en-AU" dirty="0" smtClean="0">
                <a:solidFill>
                  <a:srgbClr val="972109"/>
                </a:solidFill>
              </a:rPr>
              <a:t>/</a:t>
            </a:r>
            <a:r>
              <a:rPr lang="en-AU" dirty="0">
                <a:solidFill>
                  <a:srgbClr val="972109"/>
                </a:solidFill>
              </a:rPr>
              <a:t>ess.do</a:t>
            </a:r>
          </a:p>
          <a:p>
            <a:r>
              <a:rPr lang="en-AU" dirty="0">
                <a:solidFill>
                  <a:srgbClr val="972109"/>
                </a:solidFill>
              </a:rPr>
              <a:t>http:/</a:t>
            </a:r>
            <a:r>
              <a:rPr lang="en-AU" dirty="0" smtClean="0">
                <a:solidFill>
                  <a:srgbClr val="972109"/>
                </a:solidFill>
              </a:rPr>
              <a:t>/</a:t>
            </a:r>
            <a:r>
              <a:rPr lang="en-AU" i="1" dirty="0" smtClean="0">
                <a:solidFill>
                  <a:srgbClr val="972109"/>
                </a:solidFill>
              </a:rPr>
              <a:t>your-site-url-goes-here</a:t>
            </a:r>
            <a:r>
              <a:rPr lang="en-AU" dirty="0" smtClean="0">
                <a:solidFill>
                  <a:srgbClr val="972109"/>
                </a:solidFill>
              </a:rPr>
              <a:t>/</a:t>
            </a:r>
            <a:r>
              <a:rPr lang="en-AU" dirty="0">
                <a:solidFill>
                  <a:srgbClr val="972109"/>
                </a:solidFill>
              </a:rPr>
              <a:t>accessible_ess.do</a:t>
            </a:r>
          </a:p>
          <a:p>
            <a:pPr>
              <a:buFontTx/>
              <a:buNone/>
            </a:pPr>
            <a:endParaRPr lang="en-AU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8" b="48"/>
          <a:stretch/>
        </p:blipFill>
        <p:spPr bwMode="auto">
          <a:xfrm>
            <a:off x="4355779" y="3589200"/>
            <a:ext cx="4014735" cy="31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j01958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415" y="5484760"/>
            <a:ext cx="1090198" cy="112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0838" y="5484760"/>
            <a:ext cx="4004941" cy="1252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AU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16838" y="3577420"/>
            <a:ext cx="4011512" cy="3028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Log your own requests</a:t>
            </a:r>
          </a:p>
          <a:p>
            <a:r>
              <a:rPr lang="en-AU" dirty="0" smtClean="0"/>
              <a:t>See your requests’ status</a:t>
            </a:r>
          </a:p>
          <a:p>
            <a:r>
              <a:rPr lang="en-AU" dirty="0" smtClean="0"/>
              <a:t>Give approvals</a:t>
            </a:r>
          </a:p>
          <a:p>
            <a:r>
              <a:rPr lang="en-AU" dirty="0" smtClean="0"/>
              <a:t>Order from the catalogue</a:t>
            </a:r>
          </a:p>
          <a:p>
            <a:r>
              <a:rPr lang="en-AU" dirty="0" smtClean="0"/>
              <a:t>Search the knowledge base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92852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349500"/>
            <a:ext cx="8229600" cy="1584325"/>
          </a:xfrm>
        </p:spPr>
        <p:txBody>
          <a:bodyPr/>
          <a:lstStyle/>
          <a:p>
            <a:r>
              <a:rPr lang="en-AU"/>
              <a:t>The Top Four</a:t>
            </a:r>
          </a:p>
        </p:txBody>
      </p:sp>
    </p:spTree>
    <p:extLst>
      <p:ext uri="{BB962C8B-B14F-4D97-AF65-F5344CB8AC3E}">
        <p14:creationId xmlns:p14="http://schemas.microsoft.com/office/powerpoint/2010/main" val="3596493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47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4926" y="2261480"/>
            <a:ext cx="4642590" cy="437586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800" b="1" dirty="0"/>
              <a:t>Tickets you might see here: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SD </a:t>
            </a:r>
            <a:r>
              <a:rPr lang="en-AU" sz="2400" dirty="0"/>
              <a:t>= Interaction </a:t>
            </a:r>
            <a:r>
              <a:rPr lang="en-AU" sz="2400" dirty="0" smtClean="0"/>
              <a:t>(</a:t>
            </a:r>
            <a:r>
              <a:rPr lang="en-AU" sz="2400" i="1" dirty="0" smtClean="0"/>
              <a:t>someone </a:t>
            </a:r>
            <a:r>
              <a:rPr lang="en-AU" sz="2400" i="1" dirty="0"/>
              <a:t>called</a:t>
            </a:r>
            <a:r>
              <a:rPr lang="en-AU" sz="2400" dirty="0" smtClean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10800000" flipH="1" flipV="1">
            <a:off x="3925993" y="4409378"/>
            <a:ext cx="1604962" cy="776541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19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4926" y="2261480"/>
            <a:ext cx="4642590" cy="437586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800" b="1" dirty="0"/>
              <a:t>Tickets you might see here: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SD </a:t>
            </a:r>
            <a:r>
              <a:rPr lang="en-AU" sz="2400" dirty="0"/>
              <a:t>= Interaction </a:t>
            </a:r>
            <a:r>
              <a:rPr lang="en-AU" sz="2400" dirty="0" smtClean="0"/>
              <a:t>(</a:t>
            </a:r>
            <a:r>
              <a:rPr lang="en-AU" sz="2400" i="1" dirty="0" smtClean="0"/>
              <a:t>someone </a:t>
            </a:r>
            <a:r>
              <a:rPr lang="en-AU" sz="2400" i="1" dirty="0"/>
              <a:t>called</a:t>
            </a:r>
            <a:r>
              <a:rPr lang="en-AU" sz="2400" dirty="0" smtClean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IM </a:t>
            </a:r>
            <a:r>
              <a:rPr lang="en-AU" sz="2400" dirty="0"/>
              <a:t>= Incident </a:t>
            </a:r>
            <a:r>
              <a:rPr lang="en-AU" sz="2400" i="1" dirty="0" smtClean="0"/>
              <a:t>(something’s wrong)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10800000" flipH="1" flipV="1">
            <a:off x="3925993" y="4409378"/>
            <a:ext cx="1604962" cy="776541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4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4926" y="2261480"/>
            <a:ext cx="4642590" cy="437586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800" b="1" dirty="0"/>
              <a:t>Tickets you might see here: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SD </a:t>
            </a:r>
            <a:r>
              <a:rPr lang="en-AU" sz="2400" dirty="0"/>
              <a:t>= Interaction </a:t>
            </a:r>
            <a:r>
              <a:rPr lang="en-AU" sz="2400" dirty="0" smtClean="0"/>
              <a:t>(</a:t>
            </a:r>
            <a:r>
              <a:rPr lang="en-AU" sz="2400" i="1" dirty="0" smtClean="0"/>
              <a:t>someone </a:t>
            </a:r>
            <a:r>
              <a:rPr lang="en-AU" sz="2400" i="1" dirty="0"/>
              <a:t>called</a:t>
            </a:r>
            <a:r>
              <a:rPr lang="en-AU" sz="2400" dirty="0" smtClean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IM </a:t>
            </a:r>
            <a:r>
              <a:rPr lang="en-AU" sz="2400" dirty="0"/>
              <a:t>= Incident </a:t>
            </a:r>
            <a:r>
              <a:rPr lang="en-AU" sz="2400" i="1" dirty="0" smtClean="0"/>
              <a:t>(something’s wrong)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C = Change (</a:t>
            </a:r>
            <a:r>
              <a:rPr lang="en-AU" sz="2400" i="1" dirty="0" smtClean="0"/>
              <a:t>change something)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10800000" flipH="1" flipV="1">
            <a:off x="3925993" y="4409378"/>
            <a:ext cx="1604962" cy="776541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76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4926" y="2261480"/>
            <a:ext cx="4642590" cy="437586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800" b="1" dirty="0"/>
              <a:t>Tickets you might see here: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SD </a:t>
            </a:r>
            <a:r>
              <a:rPr lang="en-AU" sz="2400" dirty="0"/>
              <a:t>= Interaction </a:t>
            </a:r>
            <a:r>
              <a:rPr lang="en-AU" sz="2400" dirty="0" smtClean="0"/>
              <a:t>(</a:t>
            </a:r>
            <a:r>
              <a:rPr lang="en-AU" sz="2400" i="1" dirty="0" smtClean="0"/>
              <a:t>someone </a:t>
            </a:r>
            <a:r>
              <a:rPr lang="en-AU" sz="2400" i="1" dirty="0"/>
              <a:t>called</a:t>
            </a:r>
            <a:r>
              <a:rPr lang="en-AU" sz="2400" dirty="0" smtClean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IM </a:t>
            </a:r>
            <a:r>
              <a:rPr lang="en-AU" sz="2400" dirty="0"/>
              <a:t>= Incident </a:t>
            </a:r>
            <a:r>
              <a:rPr lang="en-AU" sz="2400" i="1" dirty="0" smtClean="0"/>
              <a:t>(something’s wrong)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C = Change (</a:t>
            </a:r>
            <a:r>
              <a:rPr lang="en-AU" sz="2400" i="1" dirty="0" smtClean="0"/>
              <a:t>change something)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err="1" smtClean="0"/>
              <a:t>Txxxx</a:t>
            </a:r>
            <a:r>
              <a:rPr lang="en-AU" sz="2400" dirty="0" smtClean="0"/>
              <a:t> = Task (</a:t>
            </a:r>
            <a:r>
              <a:rPr lang="en-AU" sz="2400" i="1" dirty="0" smtClean="0"/>
              <a:t>help a change happen)</a:t>
            </a:r>
            <a:endParaRPr lang="en-AU" sz="2400" dirty="0" smtClean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10800000" flipH="1" flipV="1">
            <a:off x="3925993" y="4409378"/>
            <a:ext cx="1604962" cy="776541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0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4926" y="2261480"/>
            <a:ext cx="4642590" cy="437586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800" b="1" dirty="0"/>
              <a:t>Tickets you might see here: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SD </a:t>
            </a:r>
            <a:r>
              <a:rPr lang="en-AU" sz="2400" dirty="0"/>
              <a:t>= Interaction </a:t>
            </a:r>
            <a:r>
              <a:rPr lang="en-AU" sz="2400" dirty="0" smtClean="0"/>
              <a:t>(</a:t>
            </a:r>
            <a:r>
              <a:rPr lang="en-AU" sz="2400" i="1" dirty="0" smtClean="0"/>
              <a:t>someone </a:t>
            </a:r>
            <a:r>
              <a:rPr lang="en-AU" sz="2400" i="1" dirty="0"/>
              <a:t>called</a:t>
            </a:r>
            <a:r>
              <a:rPr lang="en-AU" sz="2400" dirty="0" smtClean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IM </a:t>
            </a:r>
            <a:r>
              <a:rPr lang="en-AU" sz="2400" dirty="0"/>
              <a:t>= Incident </a:t>
            </a:r>
            <a:r>
              <a:rPr lang="en-AU" sz="2400" i="1" dirty="0" smtClean="0"/>
              <a:t>(something’s wrong)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C = Change (</a:t>
            </a:r>
            <a:r>
              <a:rPr lang="en-AU" sz="2400" i="1" dirty="0" smtClean="0"/>
              <a:t>change something)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err="1" smtClean="0"/>
              <a:t>Txxxx</a:t>
            </a:r>
            <a:r>
              <a:rPr lang="en-AU" sz="2400" dirty="0" smtClean="0"/>
              <a:t> = Task (</a:t>
            </a:r>
            <a:r>
              <a:rPr lang="en-AU" sz="2400" i="1" dirty="0" smtClean="0"/>
              <a:t>help a change happen)</a:t>
            </a:r>
            <a:endParaRPr lang="en-AU" sz="2400" dirty="0" smtClean="0"/>
          </a:p>
          <a:p>
            <a:r>
              <a:rPr lang="en-AU" sz="2400" dirty="0"/>
              <a:t>PM = Problem </a:t>
            </a:r>
            <a:r>
              <a:rPr lang="en-AU" sz="2400" i="1" dirty="0" smtClean="0"/>
              <a:t>(it’s always wrong)</a:t>
            </a:r>
            <a:endParaRPr lang="en-AU" sz="2400" dirty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10800000" flipH="1" flipV="1">
            <a:off x="3925993" y="4409378"/>
            <a:ext cx="1604962" cy="776541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8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1. To-do </a:t>
            </a:r>
            <a:r>
              <a:rPr lang="en-AU" sz="3600" dirty="0" smtClean="0"/>
              <a:t>screen: what should I be working on now?</a:t>
            </a:r>
            <a:endParaRPr lang="en-AU" sz="36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1" r="-31891"/>
          <a:stretch/>
        </p:blipFill>
        <p:spPr bwMode="auto">
          <a:xfrm>
            <a:off x="4794698" y="2437007"/>
            <a:ext cx="621665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4926" y="2261480"/>
            <a:ext cx="4642590" cy="437586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800" b="1" dirty="0"/>
              <a:t>Tickets you might see here: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SD </a:t>
            </a:r>
            <a:r>
              <a:rPr lang="en-AU" sz="2400" dirty="0"/>
              <a:t>= Interaction </a:t>
            </a:r>
            <a:r>
              <a:rPr lang="en-AU" sz="2400" dirty="0" smtClean="0"/>
              <a:t>(</a:t>
            </a:r>
            <a:r>
              <a:rPr lang="en-AU" sz="2400" i="1" dirty="0" smtClean="0"/>
              <a:t>someone </a:t>
            </a:r>
            <a:r>
              <a:rPr lang="en-AU" sz="2400" i="1" dirty="0"/>
              <a:t>called</a:t>
            </a:r>
            <a:r>
              <a:rPr lang="en-AU" sz="2400" dirty="0" smtClean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IM </a:t>
            </a:r>
            <a:r>
              <a:rPr lang="en-AU" sz="2400" dirty="0"/>
              <a:t>= Incident </a:t>
            </a:r>
            <a:r>
              <a:rPr lang="en-AU" sz="2400" i="1" dirty="0" smtClean="0"/>
              <a:t>(something’s wrong)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smtClean="0"/>
              <a:t>C = Change (</a:t>
            </a:r>
            <a:r>
              <a:rPr lang="en-AU" sz="2400" i="1" dirty="0" smtClean="0"/>
              <a:t>change something)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AU" sz="2400" dirty="0" err="1" smtClean="0"/>
              <a:t>Txxxx</a:t>
            </a:r>
            <a:r>
              <a:rPr lang="en-AU" sz="2400" dirty="0" smtClean="0"/>
              <a:t> = Task (</a:t>
            </a:r>
            <a:r>
              <a:rPr lang="en-AU" sz="2400" i="1" dirty="0" smtClean="0"/>
              <a:t>help a change happen)</a:t>
            </a:r>
            <a:endParaRPr lang="en-AU" sz="2400" dirty="0" smtClean="0"/>
          </a:p>
          <a:p>
            <a:r>
              <a:rPr lang="en-AU" sz="2400" dirty="0"/>
              <a:t>PM = Problem </a:t>
            </a:r>
            <a:r>
              <a:rPr lang="en-AU" sz="2400" i="1" dirty="0" smtClean="0"/>
              <a:t>(it’s always wrong)</a:t>
            </a:r>
            <a:endParaRPr lang="en-AU" sz="2400" dirty="0"/>
          </a:p>
          <a:p>
            <a:r>
              <a:rPr lang="en-AU" sz="2400" dirty="0" err="1"/>
              <a:t>PMxxx</a:t>
            </a:r>
            <a:r>
              <a:rPr lang="en-AU" sz="2400" dirty="0"/>
              <a:t>-xxx = Problem Task </a:t>
            </a:r>
            <a:r>
              <a:rPr lang="en-AU" sz="2400" i="1" dirty="0" smtClean="0"/>
              <a:t>(help investigate)</a:t>
            </a:r>
            <a:endParaRPr lang="en-AU" sz="2400" dirty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10800000" flipH="1" flipV="1">
            <a:off x="3925993" y="4409378"/>
            <a:ext cx="1604962" cy="776541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0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Ticket tracking software developed by Hewlett-Packard</a:t>
            </a:r>
          </a:p>
          <a:p>
            <a:r>
              <a:rPr lang="en-US" dirty="0" smtClean="0"/>
              <a:t>It lets you track the work that you and your colleagues are doing</a:t>
            </a:r>
          </a:p>
          <a:p>
            <a:r>
              <a:rPr lang="en-US" dirty="0" smtClean="0"/>
              <a:t>In use in many, many enterprises around the world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What is Service Manager?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0506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4" cy="4052425"/>
          </a:xfrm>
          <a:prstGeom prst="rect">
            <a:avLst/>
          </a:prstGeom>
        </p:spPr>
      </p:pic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0" y="227687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Choose a module by clicking on a blue area.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cxnSp>
        <p:nvCxnSpPr>
          <p:cNvPr id="5" name="Straight Arrow Connector 4"/>
          <p:cNvCxnSpPr/>
          <p:nvPr>
            <p:custDataLst>
              <p:tags r:id="rId4"/>
            </p:custDataLst>
          </p:nvPr>
        </p:nvCxnSpPr>
        <p:spPr>
          <a:xfrm>
            <a:off x="1965797" y="2922370"/>
            <a:ext cx="644591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9972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4" cy="4052424"/>
          </a:xfrm>
          <a:prstGeom prst="rect">
            <a:avLst/>
          </a:prstGeom>
        </p:spPr>
      </p:pic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0" y="227687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Choose a module by clicking on a blue area.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cxnSp>
        <p:nvCxnSpPr>
          <p:cNvPr id="5" name="Straight Arrow Connector 4"/>
          <p:cNvCxnSpPr/>
          <p:nvPr>
            <p:custDataLst>
              <p:tags r:id="rId4"/>
            </p:custDataLst>
          </p:nvPr>
        </p:nvCxnSpPr>
        <p:spPr>
          <a:xfrm>
            <a:off x="1965797" y="2922370"/>
            <a:ext cx="644591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96958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4" cy="4052425"/>
          </a:xfrm>
          <a:prstGeom prst="rect">
            <a:avLst/>
          </a:prstGeom>
        </p:spPr>
      </p:pic>
      <p:sp>
        <p:nvSpPr>
          <p:cNvPr id="20" name="TextBox 19"/>
          <p:cNvSpPr txBox="1"/>
          <p:nvPr>
            <p:custDataLst>
              <p:tags r:id="rId2"/>
            </p:custDataLst>
          </p:nvPr>
        </p:nvSpPr>
        <p:spPr>
          <a:xfrm>
            <a:off x="35496" y="2464991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Expand a menu by clicking on a triangle or the text beside it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cxnSp>
        <p:nvCxnSpPr>
          <p:cNvPr id="8" name="Straight Arrow Connector 7"/>
          <p:cNvCxnSpPr/>
          <p:nvPr>
            <p:custDataLst>
              <p:tags r:id="rId4"/>
            </p:custDataLst>
          </p:nvPr>
        </p:nvCxnSpPr>
        <p:spPr>
          <a:xfrm>
            <a:off x="2123728" y="3056022"/>
            <a:ext cx="504056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5184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4" cy="4052424"/>
          </a:xfrm>
          <a:prstGeom prst="rect">
            <a:avLst/>
          </a:prstGeom>
        </p:spPr>
      </p:pic>
      <p:sp>
        <p:nvSpPr>
          <p:cNvPr id="20" name="TextBox 19"/>
          <p:cNvSpPr txBox="1"/>
          <p:nvPr>
            <p:custDataLst>
              <p:tags r:id="rId2"/>
            </p:custDataLst>
          </p:nvPr>
        </p:nvSpPr>
        <p:spPr>
          <a:xfrm>
            <a:off x="35496" y="2464991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Expand a menu by clicking on a triangle or the text beside it.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cxnSp>
        <p:nvCxnSpPr>
          <p:cNvPr id="8" name="Straight Arrow Connector 7"/>
          <p:cNvCxnSpPr/>
          <p:nvPr>
            <p:custDataLst>
              <p:tags r:id="rId4"/>
            </p:custDataLst>
          </p:nvPr>
        </p:nvCxnSpPr>
        <p:spPr>
          <a:xfrm>
            <a:off x="2123728" y="3056022"/>
            <a:ext cx="504056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92121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3" cy="4052424"/>
          </a:xfrm>
          <a:prstGeom prst="rect">
            <a:avLst/>
          </a:prstGeom>
        </p:spPr>
      </p:pic>
      <p:sp>
        <p:nvSpPr>
          <p:cNvPr id="20" name="TextBox 19"/>
          <p:cNvSpPr txBox="1"/>
          <p:nvPr>
            <p:custDataLst>
              <p:tags r:id="rId2"/>
            </p:custDataLst>
          </p:nvPr>
        </p:nvSpPr>
        <p:spPr>
          <a:xfrm>
            <a:off x="35496" y="2778101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Click on a tool or function to use it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cxnSp>
        <p:nvCxnSpPr>
          <p:cNvPr id="8" name="Straight Arrow Connector 7"/>
          <p:cNvCxnSpPr/>
          <p:nvPr>
            <p:custDataLst>
              <p:tags r:id="rId4"/>
            </p:custDataLst>
          </p:nvPr>
        </p:nvCxnSpPr>
        <p:spPr>
          <a:xfrm>
            <a:off x="2123728" y="3282157"/>
            <a:ext cx="504056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8180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4" cy="4052425"/>
          </a:xfrm>
          <a:prstGeom prst="rect">
            <a:avLst/>
          </a:prstGeom>
        </p:spPr>
      </p:pic>
      <p:pic>
        <p:nvPicPr>
          <p:cNvPr id="15" name="Picture 3" descr="C:\Users\bakergd\AppData\Local\Microsoft\Windows\Temporary Internet Files\Content.IE5\99DWGKXT\MC900439805[1]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 rot="20814763">
            <a:off x="330030" y="3942511"/>
            <a:ext cx="2743200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sp>
        <p:nvSpPr>
          <p:cNvPr id="12" name="TextBox 11"/>
          <p:cNvSpPr txBox="1"/>
          <p:nvPr>
            <p:custDataLst>
              <p:tags r:id="rId4"/>
            </p:custDataLst>
          </p:nvPr>
        </p:nvSpPr>
        <p:spPr>
          <a:xfrm>
            <a:off x="-36512" y="5325015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Favourites and Dashboards is mostly for reporting, oversight and management.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184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av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88" y="2191492"/>
            <a:ext cx="5240205" cy="4052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AU" b="1" dirty="0" smtClean="0"/>
              <a:t>2. </a:t>
            </a:r>
            <a:r>
              <a:rPr lang="en-AU" dirty="0" smtClean="0"/>
              <a:t>Navigation</a:t>
            </a:r>
            <a:endParaRPr lang="en-AU" dirty="0"/>
          </a:p>
        </p:txBody>
      </p:sp>
      <p:sp>
        <p:nvSpPr>
          <p:cNvPr id="14" name="TextBox 13"/>
          <p:cNvSpPr txBox="1"/>
          <p:nvPr>
            <p:custDataLst>
              <p:tags r:id="rId3"/>
            </p:custDataLst>
          </p:nvPr>
        </p:nvSpPr>
        <p:spPr>
          <a:xfrm>
            <a:off x="4758080" y="5788104"/>
            <a:ext cx="302433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Depending on your role, you see different modules here.</a:t>
            </a:r>
            <a:endParaRPr lang="en-AU" dirty="0"/>
          </a:p>
        </p:txBody>
      </p:sp>
      <p:pic>
        <p:nvPicPr>
          <p:cNvPr id="16" name="Picture 3" descr="C:\Users\bakergd\AppData\Local\Microsoft\Windows\Temporary Internet Files\Content.IE5\99DWGKXT\MC900439805[1]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 rot="20814763" flipH="1">
            <a:off x="3765586" y="4881734"/>
            <a:ext cx="2041290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5184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en-AU" sz="3600" dirty="0"/>
              <a:t>Help! My navigation bar has disappeared!</a:t>
            </a:r>
          </a:p>
        </p:txBody>
      </p:sp>
      <p:pic>
        <p:nvPicPr>
          <p:cNvPr id="4" name="Content Placeholder 3" descr="collapse-navigator.png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13" cstate="print"/>
          <a:srcRect t="8588" r="22662" b="29212"/>
          <a:stretch>
            <a:fillRect/>
          </a:stretch>
        </p:blipFill>
        <p:spPr>
          <a:xfrm>
            <a:off x="4561944" y="2431772"/>
            <a:ext cx="4375844" cy="2730229"/>
          </a:xfrm>
        </p:spPr>
      </p:pic>
      <p:sp>
        <p:nvSpPr>
          <p:cNvPr id="7" name="Rectangle 6"/>
          <p:cNvSpPr/>
          <p:nvPr>
            <p:custDataLst>
              <p:tags r:id="rId4"/>
            </p:custDataLst>
          </p:nvPr>
        </p:nvSpPr>
        <p:spPr>
          <a:xfrm>
            <a:off x="5642064" y="2791812"/>
            <a:ext cx="432048" cy="43204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 descr="about-to-restore-menu-bar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rcRect t="8588" r="22662" b="29212"/>
          <a:stretch>
            <a:fillRect/>
          </a:stretch>
        </p:blipFill>
        <p:spPr>
          <a:xfrm>
            <a:off x="385480" y="4015948"/>
            <a:ext cx="4361430" cy="2721225"/>
          </a:xfrm>
          <a:prstGeom prst="rect">
            <a:avLst/>
          </a:prstGeom>
        </p:spPr>
      </p:pic>
      <p:sp>
        <p:nvSpPr>
          <p:cNvPr id="10" name="Rectangle 9"/>
          <p:cNvSpPr/>
          <p:nvPr>
            <p:custDataLst>
              <p:tags r:id="rId6"/>
            </p:custDataLst>
          </p:nvPr>
        </p:nvSpPr>
        <p:spPr>
          <a:xfrm>
            <a:off x="282414" y="4303980"/>
            <a:ext cx="432048" cy="43204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>
            <p:custDataLst>
              <p:tags r:id="rId7"/>
            </p:custDataLst>
          </p:nvPr>
        </p:nvSpPr>
        <p:spPr>
          <a:xfrm>
            <a:off x="745520" y="6249937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smtClean="0"/>
              <a:t>(Helpful if you have a small screen and a wide form to fill in.)</a:t>
            </a:r>
            <a:endParaRPr lang="en-AU" i="1" dirty="0"/>
          </a:p>
        </p:txBody>
      </p:sp>
      <p:pic>
        <p:nvPicPr>
          <p:cNvPr id="13" name="Content Placeholder 3" descr="collapse-navigator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 cstate="print"/>
          <a:srcRect t="8588" r="22662" b="29212"/>
          <a:stretch>
            <a:fillRect/>
          </a:stretch>
        </p:blipFill>
        <p:spPr>
          <a:xfrm>
            <a:off x="4417928" y="2071732"/>
            <a:ext cx="4375844" cy="2730229"/>
          </a:xfrm>
          <a:prstGeom prst="rect">
            <a:avLst/>
          </a:prstGeom>
        </p:spPr>
      </p:pic>
      <p:sp>
        <p:nvSpPr>
          <p:cNvPr id="14" name="Rectangle 13"/>
          <p:cNvSpPr/>
          <p:nvPr>
            <p:custDataLst>
              <p:tags r:id="rId9"/>
            </p:custDataLst>
          </p:nvPr>
        </p:nvSpPr>
        <p:spPr>
          <a:xfrm>
            <a:off x="5498048" y="2431772"/>
            <a:ext cx="432048" cy="43204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Bent Arrow 11"/>
          <p:cNvSpPr/>
          <p:nvPr>
            <p:custDataLst>
              <p:tags r:id="rId10"/>
            </p:custDataLst>
          </p:nvPr>
        </p:nvSpPr>
        <p:spPr>
          <a:xfrm rot="5400000" flipH="1">
            <a:off x="4579946" y="3277866"/>
            <a:ext cx="828092" cy="144016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964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9" name="Bent Arrow 8"/>
          <p:cNvSpPr/>
          <p:nvPr>
            <p:custDataLst>
              <p:tags r:id="rId11"/>
            </p:custDataLst>
          </p:nvPr>
        </p:nvSpPr>
        <p:spPr>
          <a:xfrm rot="5400000" flipV="1">
            <a:off x="3445820" y="2251752"/>
            <a:ext cx="792088" cy="158417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964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322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3. </a:t>
            </a:r>
            <a:r>
              <a:rPr lang="en-AU" dirty="0" smtClean="0"/>
              <a:t>(Almost) </a:t>
            </a:r>
            <a:r>
              <a:rPr lang="en-AU" dirty="0"/>
              <a:t>e</a:t>
            </a:r>
            <a:r>
              <a:rPr lang="en-AU" dirty="0" smtClean="0"/>
              <a:t>verything you do creates a new tab</a:t>
            </a:r>
            <a:endParaRPr lang="en-AU" dirty="0"/>
          </a:p>
        </p:txBody>
      </p:sp>
      <p:pic>
        <p:nvPicPr>
          <p:cNvPr id="4" name="Content Placeholder 3" descr="lots-of-tabs.png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12" cstate="print"/>
          <a:srcRect t="8588" b="23369"/>
          <a:stretch>
            <a:fillRect/>
          </a:stretch>
        </p:blipFill>
        <p:spPr>
          <a:xfrm>
            <a:off x="683568" y="2674568"/>
            <a:ext cx="5658100" cy="2986680"/>
          </a:xfrm>
        </p:spPr>
      </p:pic>
      <p:cxnSp>
        <p:nvCxnSpPr>
          <p:cNvPr id="5" name="Straight Arrow Connector 4"/>
          <p:cNvCxnSpPr/>
          <p:nvPr>
            <p:custDataLst>
              <p:tags r:id="rId4"/>
            </p:custDataLst>
          </p:nvPr>
        </p:nvCxnSpPr>
        <p:spPr>
          <a:xfrm rot="5400000">
            <a:off x="2000450" y="2567294"/>
            <a:ext cx="72008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>
            <p:custDataLst>
              <p:tags r:id="rId5"/>
            </p:custDataLst>
          </p:nvPr>
        </p:nvCxnSpPr>
        <p:spPr>
          <a:xfrm rot="5400000">
            <a:off x="2935760" y="2566500"/>
            <a:ext cx="72008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>
            <p:custDataLst>
              <p:tags r:id="rId6"/>
            </p:custDataLst>
          </p:nvPr>
        </p:nvCxnSpPr>
        <p:spPr>
          <a:xfrm rot="5400000">
            <a:off x="4015880" y="2566500"/>
            <a:ext cx="72008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>
            <p:custDataLst>
              <p:tags r:id="rId7"/>
            </p:custDataLst>
          </p:nvPr>
        </p:nvCxnSpPr>
        <p:spPr>
          <a:xfrm rot="5400000">
            <a:off x="5168008" y="2566500"/>
            <a:ext cx="72008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>
            <p:custDataLst>
              <p:tags r:id="rId8"/>
            </p:custDataLst>
          </p:nvPr>
        </p:nvSpPr>
        <p:spPr>
          <a:xfrm>
            <a:off x="5960890" y="2855326"/>
            <a:ext cx="288032" cy="28803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>
            <p:custDataLst>
              <p:tags r:id="rId9"/>
            </p:custDataLst>
          </p:nvPr>
        </p:nvSpPr>
        <p:spPr>
          <a:xfrm>
            <a:off x="6444209" y="2852936"/>
            <a:ext cx="2088232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Click on the [x] to close a tab</a:t>
            </a:r>
            <a:endParaRPr lang="en-AU" dirty="0"/>
          </a:p>
        </p:txBody>
      </p:sp>
      <p:sp>
        <p:nvSpPr>
          <p:cNvPr id="14" name="TextBox 13"/>
          <p:cNvSpPr txBox="1"/>
          <p:nvPr>
            <p:custDataLst>
              <p:tags r:id="rId10"/>
            </p:custDataLst>
          </p:nvPr>
        </p:nvSpPr>
        <p:spPr>
          <a:xfrm>
            <a:off x="6444208" y="350100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Or log out to close all tabs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361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/>
              <a:t>But closing a tab does not always prompt you to save your work</a:t>
            </a:r>
            <a:endParaRPr lang="en-US" sz="3600" dirty="0"/>
          </a:p>
        </p:txBody>
      </p:sp>
      <p:pic>
        <p:nvPicPr>
          <p:cNvPr id="4" name="Content Placeholder 3" descr="prompt-for-save.pn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4" cstate="print"/>
          <a:srcRect t="8588" b="29212"/>
          <a:stretch>
            <a:fillRect/>
          </a:stretch>
        </p:blipFill>
        <p:spPr>
          <a:xfrm>
            <a:off x="2135678" y="3255664"/>
            <a:ext cx="5658100" cy="2730235"/>
          </a:xfrm>
        </p:spPr>
      </p:pic>
      <p:pic>
        <p:nvPicPr>
          <p:cNvPr id="5" name="Picture 2" descr="C:\Users\gregb.rindu\AppData\Local\Microsoft\Windows\Temporary Internet Files\Content.IE5\G47IIZEJ\MC900030187[1].w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3710" y="2247552"/>
            <a:ext cx="4680520" cy="4738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3539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get asked to do something. How do you track the work that you need to do:</a:t>
            </a:r>
          </a:p>
          <a:p>
            <a:pPr lvl="1"/>
            <a:r>
              <a:rPr lang="en-US" dirty="0"/>
              <a:t>Don’t bother tracking it at </a:t>
            </a:r>
            <a:r>
              <a:rPr lang="en-US" dirty="0" smtClean="0"/>
              <a:t>all, and just remember?</a:t>
            </a:r>
            <a:endParaRPr lang="en-US" dirty="0"/>
          </a:p>
          <a:p>
            <a:pPr lvl="1"/>
            <a:r>
              <a:rPr lang="en-US" dirty="0"/>
              <a:t>On yellow post-it notes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On a white-board?</a:t>
            </a:r>
            <a:endParaRPr lang="en-US" dirty="0"/>
          </a:p>
          <a:p>
            <a:pPr lvl="1"/>
            <a:r>
              <a:rPr lang="en-US" dirty="0" smtClean="0"/>
              <a:t>In a spreadsheet?</a:t>
            </a:r>
          </a:p>
          <a:p>
            <a:pPr lvl="1"/>
            <a:r>
              <a:rPr lang="en-US" dirty="0" smtClean="0"/>
              <a:t>In a database?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ticketing?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869" y="3419396"/>
            <a:ext cx="3121256" cy="290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6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en-AU" sz="3600" dirty="0" smtClean="0"/>
              <a:t>Your session will time out eventually</a:t>
            </a:r>
            <a:endParaRPr lang="en-AU" sz="3600" dirty="0"/>
          </a:p>
        </p:txBody>
      </p:sp>
      <p:pic>
        <p:nvPicPr>
          <p:cNvPr id="3074" name="Picture 2" descr="C:\Users\gregb.rindu\AppData\Local\Microsoft\Windows\Temporary Internet Files\Content.IE5\01YX4JCR\MC900335758[1].wmf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2132856"/>
            <a:ext cx="2236206" cy="3542923"/>
          </a:xfrm>
          <a:prstGeom prst="rect">
            <a:avLst/>
          </a:prstGeom>
          <a:noFill/>
        </p:spPr>
      </p:pic>
      <p:pic>
        <p:nvPicPr>
          <p:cNvPr id="3075" name="Picture 3" descr="C:\Users\gregb.rindu\AppData\Local\Microsoft\Windows\Temporary Internet Files\Content.IE5\D2PSRPCI\MC900335599[1].wm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3378200"/>
            <a:ext cx="3148013" cy="3479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3635896" y="2996952"/>
            <a:ext cx="431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... and you will lose all your unsaved work.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3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AU" sz="4000" b="1" dirty="0" smtClean="0"/>
              <a:t>4. </a:t>
            </a:r>
            <a:r>
              <a:rPr lang="en-AU" sz="4000" dirty="0" smtClean="0"/>
              <a:t>Save typing with Alt-F9 and </a:t>
            </a:r>
            <a:endParaRPr lang="en-AU" sz="4000" dirty="0"/>
          </a:p>
        </p:txBody>
      </p:sp>
      <p:pic>
        <p:nvPicPr>
          <p:cNvPr id="4" name="Content Placeholder 3" descr="fill.gif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8101853" y="762794"/>
            <a:ext cx="685800" cy="723900"/>
          </a:xfrm>
        </p:spPr>
      </p:pic>
      <p:pic>
        <p:nvPicPr>
          <p:cNvPr id="6" name="Picture 5" descr="open-new-incident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rcRect l="35819" t="36997" r="45595" b="59900"/>
          <a:stretch>
            <a:fillRect/>
          </a:stretch>
        </p:blipFill>
        <p:spPr>
          <a:xfrm>
            <a:off x="4926911" y="2766275"/>
            <a:ext cx="2597417" cy="3804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>
            <p:custDataLst>
              <p:tags r:id="rId5"/>
            </p:custDataLst>
          </p:nvPr>
        </p:nvSpPr>
        <p:spPr>
          <a:xfrm>
            <a:off x="2843808" y="2190210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Text fields with a fill button on the right </a:t>
            </a:r>
          </a:p>
          <a:p>
            <a:r>
              <a:rPr lang="en-AU" dirty="0" smtClean="0"/>
              <a:t>can be </a:t>
            </a:r>
            <a:r>
              <a:rPr lang="en-AU" i="1" dirty="0" err="1" smtClean="0"/>
              <a:t>autocompleted</a:t>
            </a:r>
            <a:r>
              <a:rPr lang="en-AU" dirty="0" smtClean="0"/>
              <a:t> </a:t>
            </a:r>
            <a:r>
              <a:rPr lang="en-AU" i="1" dirty="0" smtClean="0"/>
              <a:t>.</a:t>
            </a:r>
            <a:endParaRPr lang="en-AU" dirty="0"/>
          </a:p>
        </p:txBody>
      </p:sp>
      <p:cxnSp>
        <p:nvCxnSpPr>
          <p:cNvPr id="8" name="Straight Arrow Connector 7"/>
          <p:cNvCxnSpPr/>
          <p:nvPr>
            <p:custDataLst>
              <p:tags r:id="rId6"/>
            </p:custDataLst>
          </p:nvPr>
        </p:nvCxnSpPr>
        <p:spPr>
          <a:xfrm rot="16200000" flipH="1">
            <a:off x="6945699" y="2480806"/>
            <a:ext cx="360041" cy="354911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/>
          <p:cNvGraphicFramePr>
            <a:graphicFrameLocks noGrp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311635527"/>
              </p:ext>
            </p:extLst>
          </p:nvPr>
        </p:nvGraphicFramePr>
        <p:xfrm>
          <a:off x="683568" y="3342338"/>
          <a:ext cx="7776864" cy="3020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740662">
                <a:tc>
                  <a:txBody>
                    <a:bodyPr/>
                    <a:lstStyle/>
                    <a:p>
                      <a:r>
                        <a:rPr lang="en-AU" dirty="0" smtClean="0"/>
                        <a:t>Action to validate and / or </a:t>
                      </a:r>
                      <a:r>
                        <a:rPr lang="en-AU" dirty="0" err="1" smtClean="0"/>
                        <a:t>autocomplete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Application this works on</a:t>
                      </a:r>
                      <a:endParaRPr lang="en-AU" dirty="0"/>
                    </a:p>
                  </a:txBody>
                  <a:tcPr/>
                </a:tc>
              </a:tr>
              <a:tr h="499940">
                <a:tc>
                  <a:txBody>
                    <a:bodyPr/>
                    <a:lstStyle/>
                    <a:p>
                      <a:r>
                        <a:rPr lang="en-AU" dirty="0" smtClean="0"/>
                        <a:t>Alt-F9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Internet Explorer</a:t>
                      </a:r>
                      <a:endParaRPr lang="en-AU" dirty="0"/>
                    </a:p>
                  </a:txBody>
                  <a:tcPr/>
                </a:tc>
              </a:tr>
              <a:tr h="499940">
                <a:tc>
                  <a:txBody>
                    <a:bodyPr/>
                    <a:lstStyle/>
                    <a:p>
                      <a:r>
                        <a:rPr lang="en-AU" dirty="0" smtClean="0"/>
                        <a:t>Tab-Enter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All clients – Firefox, IE and windows</a:t>
                      </a:r>
                      <a:endParaRPr lang="en-AU" dirty="0"/>
                    </a:p>
                  </a:txBody>
                  <a:tcPr/>
                </a:tc>
              </a:tr>
              <a:tr h="499940">
                <a:tc>
                  <a:txBody>
                    <a:bodyPr/>
                    <a:lstStyle/>
                    <a:p>
                      <a:r>
                        <a:rPr lang="en-AU" dirty="0" smtClean="0"/>
                        <a:t>Click</a:t>
                      </a:r>
                      <a:r>
                        <a:rPr lang="en-AU" baseline="0" dirty="0" smtClean="0"/>
                        <a:t> the fill button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All clients – Firefox, IE and windows</a:t>
                      </a:r>
                      <a:endParaRPr lang="en-AU" dirty="0"/>
                    </a:p>
                  </a:txBody>
                  <a:tcPr/>
                </a:tc>
              </a:tr>
              <a:tr h="499940">
                <a:tc>
                  <a:txBody>
                    <a:bodyPr/>
                    <a:lstStyle/>
                    <a:p>
                      <a:r>
                        <a:rPr lang="en-AU" dirty="0" smtClean="0"/>
                        <a:t>F9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MS-Windows</a:t>
                      </a:r>
                      <a:r>
                        <a:rPr lang="en-AU" baseline="0" dirty="0" smtClean="0"/>
                        <a:t>  client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>
            <p:custDataLst>
              <p:tags r:id="rId8"/>
            </p:custDataLst>
          </p:nvPr>
        </p:nvSpPr>
        <p:spPr>
          <a:xfrm>
            <a:off x="4932040" y="6438682"/>
            <a:ext cx="383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i="1" dirty="0" smtClean="0"/>
              <a:t>This also </a:t>
            </a:r>
            <a:r>
              <a:rPr lang="en-AU" i="1" u="sng" dirty="0" smtClean="0"/>
              <a:t>validates</a:t>
            </a:r>
            <a:r>
              <a:rPr lang="en-AU" i="1" dirty="0" smtClean="0"/>
              <a:t> the data in the field.</a:t>
            </a:r>
            <a:endParaRPr lang="en-AU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7970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46856" y="3087608"/>
            <a:ext cx="5781328" cy="120548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lang="en-AU" sz="2600" dirty="0" smtClean="0"/>
              <a:t>there is more than one completion, auto-complete supplies a list to choose from.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AU" sz="4800" dirty="0" smtClean="0"/>
              <a:t>Auto-complete and validate</a:t>
            </a:r>
            <a:endParaRPr lang="en-AU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457200" y="1935480"/>
            <a:ext cx="8229600" cy="1061472"/>
          </a:xfrm>
        </p:spPr>
        <p:txBody>
          <a:bodyPr/>
          <a:lstStyle/>
          <a:p>
            <a:r>
              <a:rPr lang="en-AU" dirty="0" smtClean="0"/>
              <a:t>If there is only one valid completion, auto-complete uses it.</a:t>
            </a:r>
          </a:p>
        </p:txBody>
      </p:sp>
      <p:pic>
        <p:nvPicPr>
          <p:cNvPr id="4" name="Picture 3" descr="greg-incomplete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1907704" y="2492896"/>
            <a:ext cx="2400635" cy="2667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greg-complete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5652120" y="2492896"/>
            <a:ext cx="2419688" cy="2667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Right Arrow 5"/>
          <p:cNvSpPr/>
          <p:nvPr>
            <p:custDataLst>
              <p:tags r:id="rId7"/>
            </p:custDataLst>
          </p:nvPr>
        </p:nvSpPr>
        <p:spPr>
          <a:xfrm>
            <a:off x="4499992" y="2564904"/>
            <a:ext cx="864096" cy="72008"/>
          </a:xfrm>
          <a:prstGeom prst="right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0800000" scaled="0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Picture 6" descr="dem-incomplete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907704" y="4280488"/>
            <a:ext cx="2410162" cy="2286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dem-list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 cstate="print"/>
          <a:srcRect l="21252" t="9690"/>
          <a:stretch>
            <a:fillRect/>
          </a:stretch>
        </p:blipFill>
        <p:spPr>
          <a:xfrm>
            <a:off x="6156176" y="2996952"/>
            <a:ext cx="1834186" cy="18453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Content Placeholder 2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46856" y="4725144"/>
            <a:ext cx="6069360" cy="1224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lang="en-AU" sz="2600" dirty="0" smtClean="0"/>
              <a:t>some fields if the field is empty, auto-complete opens a search form.</a:t>
            </a: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ight Arrow 11"/>
          <p:cNvSpPr/>
          <p:nvPr>
            <p:custDataLst>
              <p:tags r:id="rId11"/>
            </p:custDataLst>
          </p:nvPr>
        </p:nvSpPr>
        <p:spPr>
          <a:xfrm>
            <a:off x="4499992" y="4365104"/>
            <a:ext cx="864096" cy="72008"/>
          </a:xfrm>
          <a:prstGeom prst="right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0800000" scaled="0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3" name="Picture 12" descr="empty-incomplete.png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1" cstate="print"/>
          <a:stretch>
            <a:fillRect/>
          </a:stretch>
        </p:blipFill>
        <p:spPr>
          <a:xfrm>
            <a:off x="1955341" y="5791537"/>
            <a:ext cx="2400635" cy="2191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Right Arrow 13"/>
          <p:cNvSpPr/>
          <p:nvPr>
            <p:custDataLst>
              <p:tags r:id="rId13"/>
            </p:custDataLst>
          </p:nvPr>
        </p:nvSpPr>
        <p:spPr>
          <a:xfrm>
            <a:off x="4499992" y="5866627"/>
            <a:ext cx="864096" cy="72008"/>
          </a:xfrm>
          <a:prstGeom prst="right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0800000" scaled="0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578989"/>
            <a:ext cx="3338979" cy="108997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3296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 flipV="1">
            <a:off x="2341086" y="6128190"/>
            <a:ext cx="524113" cy="609766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-36512" y="6284964"/>
            <a:ext cx="38466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AU" dirty="0" smtClean="0"/>
              <a:t>Hit the</a:t>
            </a:r>
            <a:r>
              <a:rPr lang="en-AU" dirty="0">
                <a:latin typeface="Arial"/>
              </a:rPr>
              <a:t> </a:t>
            </a:r>
            <a:r>
              <a:rPr lang="en-AU" dirty="0" smtClean="0">
                <a:latin typeface="Arial"/>
              </a:rPr>
              <a:t>“</a:t>
            </a:r>
            <a:r>
              <a:rPr lang="en-AU" dirty="0" smtClean="0"/>
              <a:t>Count Records</a:t>
            </a:r>
            <a:r>
              <a:rPr lang="en-AU" dirty="0" smtClean="0">
                <a:latin typeface="Arial"/>
              </a:rPr>
              <a:t>” </a:t>
            </a:r>
            <a:r>
              <a:rPr lang="en-AU" dirty="0" smtClean="0"/>
              <a:t>button </a:t>
            </a:r>
            <a:r>
              <a:rPr lang="en-AU" dirty="0"/>
              <a:t>to see exactly how many.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0931" y="3564015"/>
            <a:ext cx="195941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AU" dirty="0"/>
              <a:t>Select from this list by clicking </a:t>
            </a:r>
            <a:r>
              <a:rPr lang="en-AU" dirty="0" smtClean="0"/>
              <a:t>anywhere on the line</a:t>
            </a:r>
            <a:endParaRPr lang="en-AU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Dealing with lists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5" b="25"/>
          <a:stretch/>
        </p:blipFill>
        <p:spPr bwMode="auto">
          <a:xfrm>
            <a:off x="2000341" y="2384012"/>
            <a:ext cx="5442192" cy="374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688490" y="4771573"/>
            <a:ext cx="2858367" cy="0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V="1">
            <a:off x="1922897" y="6128188"/>
            <a:ext cx="418189" cy="315465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H="1" flipV="1">
            <a:off x="4987282" y="6196212"/>
            <a:ext cx="216842" cy="371358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5204124" y="6237288"/>
            <a:ext cx="36874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000000"/>
                </a:solidFill>
              </a:rPr>
              <a:t>Next </a:t>
            </a:r>
            <a:r>
              <a:rPr lang="en-AU" dirty="0" smtClean="0">
                <a:solidFill>
                  <a:srgbClr val="000000"/>
                </a:solidFill>
              </a:rPr>
              <a:t>page, previous page, first page, last page, jump to page…</a:t>
            </a:r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flipH="1">
            <a:off x="7233110" y="5518862"/>
            <a:ext cx="356235" cy="413637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363577" y="4595532"/>
            <a:ext cx="163303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AU" dirty="0" smtClean="0"/>
              <a:t>50 </a:t>
            </a:r>
            <a:r>
              <a:rPr lang="en-AU" dirty="0"/>
              <a:t>records by </a:t>
            </a:r>
            <a:r>
              <a:rPr lang="en-AU" dirty="0" smtClean="0"/>
              <a:t>default per page.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32579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Make sure your navigation bar is visible. If it </a:t>
            </a:r>
            <a:r>
              <a:rPr lang="en-AU" dirty="0" smtClean="0"/>
              <a:t>isn</a:t>
            </a:r>
            <a:r>
              <a:rPr lang="en-AU" dirty="0" smtClean="0">
                <a:latin typeface="Arial"/>
              </a:rPr>
              <a:t>’</a:t>
            </a:r>
            <a:r>
              <a:rPr lang="en-AU" dirty="0" smtClean="0"/>
              <a:t>t</a:t>
            </a:r>
            <a:r>
              <a:rPr lang="en-AU" dirty="0"/>
              <a:t>, make it appear.</a:t>
            </a:r>
          </a:p>
          <a:p>
            <a:r>
              <a:rPr lang="en-AU" dirty="0" smtClean="0"/>
              <a:t>Expand “Menu Navigation”. Find “Incident Management” </a:t>
            </a:r>
            <a:r>
              <a:rPr lang="en-AU" dirty="0"/>
              <a:t>and expand that. Click </a:t>
            </a:r>
            <a:r>
              <a:rPr lang="en-AU" dirty="0" smtClean="0"/>
              <a:t>on “Open </a:t>
            </a:r>
            <a:r>
              <a:rPr lang="en-AU" dirty="0"/>
              <a:t>New </a:t>
            </a:r>
            <a:r>
              <a:rPr lang="en-AU" dirty="0" smtClean="0"/>
              <a:t>Incident”. If you don’t have this, look for “Register New Interaction” under “Service Desk”.</a:t>
            </a:r>
            <a:endParaRPr lang="en-AU" dirty="0"/>
          </a:p>
          <a:p>
            <a:r>
              <a:rPr lang="en-AU" dirty="0"/>
              <a:t>Locate </a:t>
            </a:r>
            <a:r>
              <a:rPr lang="en-AU" dirty="0" smtClean="0"/>
              <a:t>the</a:t>
            </a:r>
            <a:r>
              <a:rPr lang="en-AU" dirty="0">
                <a:latin typeface="Arial"/>
              </a:rPr>
              <a:t> </a:t>
            </a:r>
            <a:r>
              <a:rPr lang="en-AU" dirty="0" smtClean="0">
                <a:latin typeface="Arial"/>
              </a:rPr>
              <a:t>“</a:t>
            </a:r>
            <a:r>
              <a:rPr lang="en-AU" dirty="0" smtClean="0"/>
              <a:t>Service Recipient” field</a:t>
            </a:r>
            <a:r>
              <a:rPr lang="en-AU" dirty="0"/>
              <a:t>. Start typing your username into it, and then auto-fill the field.</a:t>
            </a:r>
          </a:p>
          <a:p>
            <a:r>
              <a:rPr lang="en-AU" dirty="0"/>
              <a:t>Decide to do something else </a:t>
            </a:r>
            <a:r>
              <a:rPr lang="en-AU" dirty="0" smtClean="0"/>
              <a:t>– “x</a:t>
            </a:r>
            <a:r>
              <a:rPr lang="en-AU" dirty="0" smtClean="0">
                <a:latin typeface="Arial"/>
              </a:rPr>
              <a:t>” </a:t>
            </a:r>
            <a:r>
              <a:rPr lang="en-AU" dirty="0" smtClean="0"/>
              <a:t>the </a:t>
            </a:r>
            <a:r>
              <a:rPr lang="en-AU" dirty="0"/>
              <a:t>tab.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8366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document was developed and placed in the Creative Commons by Greg Baker from the Institute for Open Systems Technologies Pty Ltd.</a:t>
            </a:r>
          </a:p>
          <a:p>
            <a:r>
              <a:rPr lang="en-US" dirty="0" smtClean="0"/>
              <a:t>There are more in this series, covering Service Requests, Incident Management, Change and other topics at </a:t>
            </a:r>
            <a:r>
              <a:rPr lang="en-US" dirty="0" smtClean="0">
                <a:hlinkClick r:id="rId2"/>
              </a:rPr>
              <a:t>http://www.ifost.org.au/Training/</a:t>
            </a:r>
            <a:r>
              <a:rPr lang="en-US" smtClean="0">
                <a:hlinkClick r:id="rId2"/>
              </a:rPr>
              <a:t>ServiceManager/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Many customers request these course materials be </a:t>
            </a:r>
            <a:r>
              <a:rPr lang="en-US" dirty="0" err="1" smtClean="0"/>
              <a:t>customised</a:t>
            </a:r>
            <a:r>
              <a:rPr lang="en-US" dirty="0" smtClean="0"/>
              <a:t> to suit their environment. Many also ask IFOST to deliver face-to-face or web-based training sessions based around these materials. Please contact Greg Baker (</a:t>
            </a:r>
            <a:r>
              <a:rPr lang="en-US" dirty="0" smtClean="0">
                <a:hlinkClick r:id="rId3"/>
              </a:rPr>
              <a:t>gregb@ifost.org.au</a:t>
            </a:r>
            <a:r>
              <a:rPr lang="en-US" dirty="0" smtClean="0"/>
              <a:t>) if you would like to discuss this.</a:t>
            </a:r>
          </a:p>
          <a:p>
            <a:r>
              <a:rPr lang="en-US" dirty="0" smtClean="0"/>
              <a:t>We are always interested to hear your feedback.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096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3471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Coordinate!</a:t>
            </a:r>
            <a:endParaRPr lang="en-US" b="1" dirty="0"/>
          </a:p>
          <a:p>
            <a:pPr lvl="1"/>
            <a:r>
              <a:rPr lang="en-US" dirty="0"/>
              <a:t>Pass it on to a </a:t>
            </a:r>
            <a:r>
              <a:rPr lang="en-US" dirty="0" smtClean="0"/>
              <a:t>colleague or another team</a:t>
            </a:r>
            <a:endParaRPr lang="en-US" dirty="0"/>
          </a:p>
          <a:p>
            <a:pPr lvl="1"/>
            <a:r>
              <a:rPr lang="en-US" dirty="0"/>
              <a:t>Take over while someone is away</a:t>
            </a:r>
          </a:p>
          <a:p>
            <a:r>
              <a:rPr lang="en-US" b="1" dirty="0" smtClean="0"/>
              <a:t>Resource!</a:t>
            </a:r>
          </a:p>
          <a:p>
            <a:pPr lvl="1"/>
            <a:r>
              <a:rPr lang="en-US" dirty="0" smtClean="0"/>
              <a:t>Help your manager know how you spend your time</a:t>
            </a:r>
          </a:p>
          <a:p>
            <a:pPr lvl="1"/>
            <a:r>
              <a:rPr lang="en-US" dirty="0" smtClean="0"/>
              <a:t>Make sure resourcing is adequate</a:t>
            </a:r>
          </a:p>
          <a:p>
            <a:pPr lvl="1"/>
            <a:r>
              <a:rPr lang="en-US" dirty="0" smtClean="0"/>
              <a:t>Push easy work to lower-tier staff</a:t>
            </a:r>
          </a:p>
          <a:p>
            <a:r>
              <a:rPr lang="en-US" b="1" dirty="0" smtClean="0"/>
              <a:t>Record!</a:t>
            </a:r>
          </a:p>
          <a:p>
            <a:pPr lvl="1"/>
            <a:r>
              <a:rPr lang="en-US" dirty="0" smtClean="0"/>
              <a:t>Have a complete history of who’s done what and when</a:t>
            </a:r>
          </a:p>
          <a:p>
            <a:pPr lvl="1"/>
            <a:r>
              <a:rPr lang="en-US" dirty="0" smtClean="0"/>
              <a:t>Find out where a job is up to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Why is ticketing important?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745" y="2137558"/>
            <a:ext cx="1705008" cy="158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3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Automate!</a:t>
            </a:r>
            <a:endParaRPr lang="en-US" b="1" dirty="0"/>
          </a:p>
          <a:p>
            <a:pPr lvl="1"/>
            <a:r>
              <a:rPr lang="en-US" dirty="0" smtClean="0"/>
              <a:t>Create knowledge articles to answer your most common questions.</a:t>
            </a:r>
          </a:p>
          <a:p>
            <a:pPr lvl="1"/>
            <a:r>
              <a:rPr lang="en-US" dirty="0" smtClean="0"/>
              <a:t>Create catalogue items for your most common requests</a:t>
            </a:r>
          </a:p>
          <a:p>
            <a:r>
              <a:rPr lang="en-US" b="1" dirty="0" smtClean="0"/>
              <a:t>Self-service!</a:t>
            </a:r>
            <a:endParaRPr lang="en-US" b="1" dirty="0"/>
          </a:p>
          <a:p>
            <a:pPr lvl="1"/>
            <a:r>
              <a:rPr lang="en-US" dirty="0" smtClean="0"/>
              <a:t>Let end users log tickets instead of calling you</a:t>
            </a:r>
          </a:p>
          <a:p>
            <a:r>
              <a:rPr lang="en-US" b="1" dirty="0" smtClean="0"/>
              <a:t>Approval!</a:t>
            </a:r>
            <a:endParaRPr lang="en-US" b="1" dirty="0"/>
          </a:p>
          <a:p>
            <a:pPr lvl="1"/>
            <a:r>
              <a:rPr lang="en-US" dirty="0" smtClean="0"/>
              <a:t>Have an approval workflow around changes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is ticketing important? (2)</a:t>
            </a:r>
            <a:endParaRPr lang="en-US" sz="4000" dirty="0"/>
          </a:p>
        </p:txBody>
      </p:sp>
      <p:pic>
        <p:nvPicPr>
          <p:cNvPr id="8" name="Picture 7" descr="TR00303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848" y="3115308"/>
            <a:ext cx="1665152" cy="179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2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Logging in and general orientation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856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to access</a:t>
            </a:r>
            <a:endParaRPr lang="en-A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069724"/>
            <a:ext cx="7704138" cy="647700"/>
          </a:xfrm>
          <a:noFill/>
          <a:ln/>
        </p:spPr>
        <p:txBody>
          <a:bodyPr lIns="0">
            <a:normAutofit/>
          </a:bodyPr>
          <a:lstStyle/>
          <a:p>
            <a:r>
              <a:rPr lang="en-AU" sz="2800" dirty="0">
                <a:solidFill>
                  <a:schemeClr val="accent5"/>
                </a:solidFill>
              </a:rPr>
              <a:t>http:/</a:t>
            </a:r>
            <a:r>
              <a:rPr lang="en-AU" sz="2800" dirty="0" smtClean="0">
                <a:solidFill>
                  <a:schemeClr val="accent5"/>
                </a:solidFill>
              </a:rPr>
              <a:t>/</a:t>
            </a:r>
            <a:r>
              <a:rPr lang="en-AU" sz="2800" i="1" dirty="0" smtClean="0">
                <a:solidFill>
                  <a:schemeClr val="accent5"/>
                </a:solidFill>
              </a:rPr>
              <a:t>your-site-url-goes-here</a:t>
            </a:r>
            <a:r>
              <a:rPr lang="en-AU" sz="2800" dirty="0" smtClean="0">
                <a:solidFill>
                  <a:schemeClr val="accent5"/>
                </a:solidFill>
              </a:rPr>
              <a:t>/</a:t>
            </a:r>
            <a:r>
              <a:rPr lang="en-AU" sz="2800" dirty="0">
                <a:solidFill>
                  <a:schemeClr val="accent5"/>
                </a:solidFill>
              </a:rPr>
              <a:t>index.do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23849" y="3647532"/>
            <a:ext cx="8304239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A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 rot="5400000">
            <a:off x="829469" y="2680953"/>
            <a:ext cx="1006475" cy="865187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908175" y="3023435"/>
            <a:ext cx="611981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AU" sz="2800" dirty="0"/>
              <a:t>Usual client for most </a:t>
            </a:r>
            <a:r>
              <a:rPr lang="en-AU" sz="2800" dirty="0" smtClean="0"/>
              <a:t>users.</a:t>
            </a:r>
            <a:endParaRPr lang="en-AU" sz="2800" dirty="0"/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 rot="5400000">
            <a:off x="829469" y="4409741"/>
            <a:ext cx="1006475" cy="865187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1908175" y="4391860"/>
            <a:ext cx="5472114" cy="234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AU" sz="2800" dirty="0"/>
              <a:t>Accessible for people </a:t>
            </a:r>
            <a:r>
              <a:rPr lang="en-AU" sz="2800" dirty="0" smtClean="0"/>
              <a:t>working with disabilities</a:t>
            </a:r>
            <a:r>
              <a:rPr lang="en-AU" sz="2800" dirty="0"/>
              <a:t>.</a:t>
            </a:r>
          </a:p>
        </p:txBody>
      </p:sp>
      <p:pic>
        <p:nvPicPr>
          <p:cNvPr id="11278" name="Picture 14" descr="j01953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772" y="4795503"/>
            <a:ext cx="1077912" cy="11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59417" y="3647204"/>
            <a:ext cx="8708401" cy="647700"/>
          </a:xfrm>
          <a:prstGeom prst="rect">
            <a:avLst/>
          </a:prstGeom>
          <a:noFill/>
          <a:ln/>
        </p:spPr>
        <p:txBody>
          <a:bodyPr vert="horz" lIns="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dirty="0" smtClean="0">
                <a:solidFill>
                  <a:srgbClr val="972109"/>
                </a:solidFill>
              </a:rPr>
              <a:t>http://</a:t>
            </a:r>
            <a:r>
              <a:rPr lang="en-AU" sz="2800" i="1" dirty="0" smtClean="0">
                <a:solidFill>
                  <a:srgbClr val="972109"/>
                </a:solidFill>
              </a:rPr>
              <a:t>your-site-url-goes-here</a:t>
            </a:r>
            <a:r>
              <a:rPr lang="en-AU" sz="2800" dirty="0" smtClean="0">
                <a:solidFill>
                  <a:srgbClr val="972109"/>
                </a:solidFill>
              </a:rPr>
              <a:t>/accessible.do</a:t>
            </a:r>
            <a:endParaRPr lang="en-AU" sz="2800" dirty="0">
              <a:solidFill>
                <a:srgbClr val="9721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882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AU" sz="4400" dirty="0" smtClean="0"/>
              <a:t>Use the accessible interface if:</a:t>
            </a:r>
            <a:endParaRPr lang="en-AU" sz="4400" dirty="0"/>
          </a:p>
        </p:txBody>
      </p:sp>
      <p:pic>
        <p:nvPicPr>
          <p:cNvPr id="4" name="Picture 3" descr="accessible.png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3" cstate="print"/>
          <a:srcRect t="7718" r="11809" b="28818"/>
          <a:stretch/>
        </p:blipFill>
        <p:spPr>
          <a:xfrm>
            <a:off x="107504" y="3916800"/>
            <a:ext cx="6048983" cy="297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23528" y="2201094"/>
            <a:ext cx="8229600" cy="1440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are blind or visually impaired.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AU" sz="2400" dirty="0" smtClean="0"/>
              <a:t>You use text-to-voice to “see” a computer screen.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a mouse is difficult or painful.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A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>
            <p:custDataLst>
              <p:tags r:id="rId5"/>
            </p:custDataLst>
          </p:nvPr>
        </p:nvSpPr>
        <p:spPr>
          <a:xfrm>
            <a:off x="6084168" y="4365104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i="1" dirty="0" smtClean="0"/>
              <a:t>Menus are expanded out fully.</a:t>
            </a:r>
          </a:p>
        </p:txBody>
      </p:sp>
      <p:sp>
        <p:nvSpPr>
          <p:cNvPr id="14" name="TextBox 13"/>
          <p:cNvSpPr txBox="1"/>
          <p:nvPr>
            <p:custDataLst>
              <p:tags r:id="rId6"/>
            </p:custDataLst>
          </p:nvPr>
        </p:nvSpPr>
        <p:spPr>
          <a:xfrm>
            <a:off x="6084168" y="533430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i="1" dirty="0" smtClean="0"/>
              <a:t>Larger fonts.</a:t>
            </a:r>
          </a:p>
        </p:txBody>
      </p:sp>
      <p:pic>
        <p:nvPicPr>
          <p:cNvPr id="1026" name="Picture 2" descr="C:\Users\gregb.rindu\AppData\Local\Microsoft\Windows\Temporary Internet Files\Content.IE5\1F5B1C1L\MC900115890[1].wm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29760" y="1772816"/>
            <a:ext cx="1427829" cy="134538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>
            <p:custDataLst>
              <p:tags r:id="rId8"/>
            </p:custDataLst>
          </p:nvPr>
        </p:nvSpPr>
        <p:spPr>
          <a:xfrm>
            <a:off x="6084168" y="6093296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i="1" dirty="0" smtClean="0"/>
              <a:t>&lt;TAB&gt; navigation between fields.</a:t>
            </a:r>
          </a:p>
        </p:txBody>
      </p:sp>
      <p:cxnSp>
        <p:nvCxnSpPr>
          <p:cNvPr id="17" name="Straight Arrow Connector 16"/>
          <p:cNvCxnSpPr/>
          <p:nvPr>
            <p:custDataLst>
              <p:tags r:id="rId9"/>
            </p:custDataLst>
          </p:nvPr>
        </p:nvCxnSpPr>
        <p:spPr>
          <a:xfrm rot="10800000" flipV="1">
            <a:off x="4788024" y="4653135"/>
            <a:ext cx="1368152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>
            <p:custDataLst>
              <p:tags r:id="rId10"/>
            </p:custDataLst>
          </p:nvPr>
        </p:nvCxnSpPr>
        <p:spPr>
          <a:xfrm rot="10800000" flipV="1">
            <a:off x="2123729" y="5589238"/>
            <a:ext cx="3960441" cy="57606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1"/>
          </p:cNvCxnSpPr>
          <p:nvPr>
            <p:custDataLst>
              <p:tags r:id="rId11"/>
            </p:custDataLst>
          </p:nvPr>
        </p:nvCxnSpPr>
        <p:spPr>
          <a:xfrm rot="10800000">
            <a:off x="4644008" y="6309321"/>
            <a:ext cx="1440160" cy="1994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98010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Training Environment Login Screen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r="35" b="1862"/>
          <a:stretch/>
        </p:blipFill>
        <p:spPr bwMode="auto">
          <a:xfrm>
            <a:off x="520479" y="2546797"/>
            <a:ext cx="4550400" cy="32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406327" y="2408938"/>
            <a:ext cx="3737674" cy="166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AU" sz="2800" dirty="0"/>
              <a:t>Your </a:t>
            </a:r>
            <a:r>
              <a:rPr lang="en-AU" sz="2800" dirty="0" smtClean="0"/>
              <a:t>username.</a:t>
            </a: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AU" sz="2800" dirty="0" smtClean="0"/>
              <a:t>(This might be your Windows network username)</a:t>
            </a:r>
            <a:endParaRPr lang="en-AU" sz="2800" dirty="0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>
            <a:off x="4185724" y="2931806"/>
            <a:ext cx="1528983" cy="1482717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406327" y="4246032"/>
            <a:ext cx="3737674" cy="165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AU" sz="2800" dirty="0"/>
              <a:t>Your </a:t>
            </a:r>
            <a:r>
              <a:rPr lang="en-AU" sz="2800" dirty="0" smtClean="0"/>
              <a:t>password. (This might be your Windows network username)</a:t>
            </a:r>
            <a:endParaRPr lang="en-AU" sz="2800" dirty="0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 flipV="1">
            <a:off x="4185725" y="4662356"/>
            <a:ext cx="1528983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77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qj8z5lAGJUUiH2gq16Zh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oSfpr6oZmbmeKPJ4lldIU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iHWScrXkFJVhXJJRe9OF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aQ0xbWSkt5MCAIKYth0h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mXarABwscMzkp93rOWuw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aQ0xbWSkt5MCAIKYth0h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mXarABwscMzkp93rOWuw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22M2WFzQ92WmmYUv40wz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vPpdcnpk0XL8zLakzZJc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Sw2aLO4xPbmLuvzGmerz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vPpdcnpk0XL8zLakzZJc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Sw2aLO4xPbmLuvzGmerz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vPpdcnpk0XL8zLakzZJc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pJt3g90vFRUIb7dTopukp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Sw2aLO4xPbmLuvzGmerz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q5y9bGFpBSNbZ3uihpXL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la2BLEvbXAQ4EppPInF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FdUCuYWfoD2Z9ClpMAsQ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QtJ7WPX1hJ3FzcFctrFt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XDFyR8Ag5urV2G0IcjSk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aDqVgWoIbo05nwn3TvVU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gfr0zELeJZAC3ySoqPD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e25sbbdLJAQMekoDdC8L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p9BIo7v4NCnys17WRDRmj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UWiul9pmo5w4egjyxhc7B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HP3lVWEh2vMmfEpUMmFq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oNQDj5A9brwftqZdsI7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hS1E9DvQsaapNFy4jkcsm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IpVtM8cI6f06UPYas5jJ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lPGLr98nVAEGYjfd9IHf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aMyDflaJm2RCnAfHkZ3kb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lqWvJWimBuOgFTdOTNdb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WkqdaXanLvup2mAZrqN8Y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PlWFYsoHc8Twr8HJCdqZ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4woPYvgGZK80wCpXC2RyPN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kpF9jZxbNTqZ1BEzG6W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DIP4DRSGAOQM2X9KIhY4X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mXarABwscMzkp93rOWuw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NopSmy3GSUswGxm1Umd7X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9SDzAWAmZebDER31f2MIz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VMsZMnlX9JVrfxeNY66wV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sSmwMT4icOfAHGP5G8Fuc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zdYDuOYPXmNigXI75YCi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uFrT9C20F7hbeVPojdp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wrgtUCBQos8oj8x8ofjn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HcCvNs3GB3jHqo6hpsRYp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GkBnGoWTuT9TlGRr5E7E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irsd6xcX79gaCq2es5dA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BfqItSNya621viUpMFJIy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xx3ppXmdQL3YJlWXU35WJ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RkazxFRsUV9aHTE4tQbXf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YxzztOKFCCHuGJePqHlo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mkNWhLDx1FIe7tOAueYvn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OyD3iQAeKMNzmD0Xc3Hei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Ov9WxREGc3hPCVyI30KJv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ZzpISJ6pTA5igjWPveGA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3wwjHpbdLub2Ts05FIHWz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BMlOyGGN2JmvTcz1GdFP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mXarABwscMzkp93rOWuw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6equPpyYTi2J4UxmBCx4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iwX7T5G0IUuQvyVkJh8P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47hcYfjM8oz6Y3qlmbApGY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LOh2F5B8KVYVUwIvshS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fepYrhSfWQZRcbjB30V7M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VxC1N1LFxgRbwzS3eNISO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iKbl4C1tUzqKG9hWCLnjs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Y3HloUpgWtmvjSmquRtgi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0FJJZM8oTVQyzjsCRfgj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O0g0HOjRpxLf2HFFaquO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zsjM62eB01pCbFsJhYOxt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4iwCMWGPMujlrOGVHgCN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Qpv0dr8vZxZan1fufiUbf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jQdE2mhyVFRkr77MJfGgu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lgqEFc1kTluW6EMyoMerC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j2z8nsyFuYpxuXdoG4wAM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Qv1s0aQU1391Xn5xPyLd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0mCZhFgcEXsYdpKbN2EI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4081</TotalTime>
  <Words>1301</Words>
  <Application>Microsoft Macintosh PowerPoint</Application>
  <PresentationFormat>On-screen Show (4:3)</PresentationFormat>
  <Paragraphs>173</Paragraphs>
  <Slides>35</Slides>
  <Notes>1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Hardcover</vt:lpstr>
      <vt:lpstr>Service Manager Tool Introduction</vt:lpstr>
      <vt:lpstr>What is Service Manager?</vt:lpstr>
      <vt:lpstr>What is ticketing?</vt:lpstr>
      <vt:lpstr>Why is ticketing important?</vt:lpstr>
      <vt:lpstr>Why is ticketing important? (2)</vt:lpstr>
      <vt:lpstr>Logging in and general orientation</vt:lpstr>
      <vt:lpstr>How to access</vt:lpstr>
      <vt:lpstr>Use the accessible interface if:</vt:lpstr>
      <vt:lpstr>Training Environment Login Screen</vt:lpstr>
      <vt:lpstr>World’s Shortest Exercise</vt:lpstr>
      <vt:lpstr>Employee Self Service</vt:lpstr>
      <vt:lpstr>The Top Four</vt:lpstr>
      <vt:lpstr>1. To-do screen: what should I be working on now?</vt:lpstr>
      <vt:lpstr>1. To-do screen: what should I be working on now?</vt:lpstr>
      <vt:lpstr>1. To-do screen: what should I be working on now?</vt:lpstr>
      <vt:lpstr>1. To-do screen: what should I be working on now?</vt:lpstr>
      <vt:lpstr>1. To-do screen: what should I be working on now?</vt:lpstr>
      <vt:lpstr>1. To-do screen: what should I be working on now?</vt:lpstr>
      <vt:lpstr>1. To-do screen: what should I be working on now?</vt:lpstr>
      <vt:lpstr>2. Navigation</vt:lpstr>
      <vt:lpstr>2. Navigation</vt:lpstr>
      <vt:lpstr>2. Navigation</vt:lpstr>
      <vt:lpstr>2. Navigation</vt:lpstr>
      <vt:lpstr>2. Navigation</vt:lpstr>
      <vt:lpstr>2. Navigation</vt:lpstr>
      <vt:lpstr>2. Navigation</vt:lpstr>
      <vt:lpstr>Help! My navigation bar has disappeared!</vt:lpstr>
      <vt:lpstr>3. (Almost) everything you do creates a new tab</vt:lpstr>
      <vt:lpstr>But closing a tab does not always prompt you to save your work</vt:lpstr>
      <vt:lpstr>Your session will time out eventually</vt:lpstr>
      <vt:lpstr>4. Save typing with Alt-F9 and </vt:lpstr>
      <vt:lpstr>Auto-complete and validate</vt:lpstr>
      <vt:lpstr>Dealing with lists</vt:lpstr>
      <vt:lpstr>Exercise</vt:lpstr>
      <vt:lpstr>What now?</vt:lpstr>
    </vt:vector>
  </TitlesOfParts>
  <Company>The Institute for Open Systems Technologies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Manager Training</dc:title>
  <dc:creator>Greg Baker</dc:creator>
  <cp:lastModifiedBy>Greg Baker</cp:lastModifiedBy>
  <cp:revision>48</cp:revision>
  <dcterms:created xsi:type="dcterms:W3CDTF">2012-09-13T00:48:41Z</dcterms:created>
  <dcterms:modified xsi:type="dcterms:W3CDTF">2012-09-27T13:02:04Z</dcterms:modified>
</cp:coreProperties>
</file>