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7" r:id="rId9"/>
    <p:sldId id="263" r:id="rId10"/>
    <p:sldId id="264" r:id="rId11"/>
    <p:sldId id="298" r:id="rId12"/>
    <p:sldId id="267" r:id="rId13"/>
    <p:sldId id="279" r:id="rId14"/>
    <p:sldId id="268" r:id="rId15"/>
    <p:sldId id="269" r:id="rId16"/>
    <p:sldId id="278" r:id="rId17"/>
    <p:sldId id="277" r:id="rId18"/>
    <p:sldId id="266" r:id="rId19"/>
    <p:sldId id="270" r:id="rId20"/>
    <p:sldId id="271" r:id="rId21"/>
    <p:sldId id="272" r:id="rId22"/>
    <p:sldId id="274" r:id="rId23"/>
    <p:sldId id="273" r:id="rId24"/>
    <p:sldId id="299" r:id="rId25"/>
    <p:sldId id="300" r:id="rId26"/>
    <p:sldId id="302" r:id="rId27"/>
    <p:sldId id="303" r:id="rId28"/>
    <p:sldId id="301" r:id="rId29"/>
    <p:sldId id="323" r:id="rId30"/>
    <p:sldId id="289" r:id="rId31"/>
    <p:sldId id="276" r:id="rId32"/>
    <p:sldId id="324" r:id="rId33"/>
    <p:sldId id="280" r:id="rId34"/>
    <p:sldId id="281" r:id="rId35"/>
    <p:sldId id="282" r:id="rId36"/>
    <p:sldId id="283" r:id="rId37"/>
    <p:sldId id="284" r:id="rId38"/>
    <p:sldId id="292" r:id="rId39"/>
    <p:sldId id="285" r:id="rId40"/>
    <p:sldId id="286" r:id="rId41"/>
    <p:sldId id="291" r:id="rId42"/>
    <p:sldId id="287" r:id="rId43"/>
    <p:sldId id="288" r:id="rId44"/>
    <p:sldId id="290" r:id="rId45"/>
    <p:sldId id="293" r:id="rId46"/>
    <p:sldId id="275" r:id="rId47"/>
    <p:sldId id="296" r:id="rId48"/>
    <p:sldId id="304" r:id="rId49"/>
    <p:sldId id="305" r:id="rId50"/>
    <p:sldId id="306" r:id="rId51"/>
    <p:sldId id="307" r:id="rId52"/>
    <p:sldId id="308" r:id="rId53"/>
    <p:sldId id="310" r:id="rId54"/>
    <p:sldId id="309" r:id="rId55"/>
    <p:sldId id="312" r:id="rId56"/>
    <p:sldId id="313" r:id="rId57"/>
    <p:sldId id="314" r:id="rId58"/>
    <p:sldId id="311" r:id="rId59"/>
    <p:sldId id="315" r:id="rId60"/>
    <p:sldId id="295" r:id="rId61"/>
    <p:sldId id="317" r:id="rId62"/>
    <p:sldId id="318" r:id="rId63"/>
    <p:sldId id="319" r:id="rId64"/>
    <p:sldId id="321" r:id="rId65"/>
    <p:sldId id="320" r:id="rId66"/>
    <p:sldId id="322" r:id="rId67"/>
    <p:sldId id="325" r:id="rId68"/>
    <p:sldId id="316" r:id="rId69"/>
    <p:sldId id="294" r:id="rId70"/>
    <p:sldId id="326" r:id="rId71"/>
    <p:sldId id="327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0F73B1-F21F-D641-9AC3-4CFDF075A477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97"/>
            <p14:sldId id="263"/>
            <p14:sldId id="264"/>
            <p14:sldId id="298"/>
            <p14:sldId id="267"/>
            <p14:sldId id="279"/>
            <p14:sldId id="268"/>
            <p14:sldId id="269"/>
            <p14:sldId id="278"/>
            <p14:sldId id="277"/>
            <p14:sldId id="266"/>
            <p14:sldId id="270"/>
            <p14:sldId id="271"/>
            <p14:sldId id="272"/>
            <p14:sldId id="274"/>
            <p14:sldId id="273"/>
            <p14:sldId id="299"/>
            <p14:sldId id="300"/>
            <p14:sldId id="302"/>
            <p14:sldId id="303"/>
            <p14:sldId id="301"/>
            <p14:sldId id="323"/>
            <p14:sldId id="289"/>
            <p14:sldId id="276"/>
            <p14:sldId id="324"/>
            <p14:sldId id="280"/>
            <p14:sldId id="281"/>
            <p14:sldId id="282"/>
            <p14:sldId id="283"/>
            <p14:sldId id="284"/>
            <p14:sldId id="292"/>
            <p14:sldId id="285"/>
            <p14:sldId id="286"/>
            <p14:sldId id="291"/>
            <p14:sldId id="287"/>
            <p14:sldId id="288"/>
            <p14:sldId id="290"/>
            <p14:sldId id="293"/>
            <p14:sldId id="275"/>
            <p14:sldId id="296"/>
            <p14:sldId id="304"/>
            <p14:sldId id="305"/>
            <p14:sldId id="306"/>
            <p14:sldId id="307"/>
            <p14:sldId id="308"/>
            <p14:sldId id="310"/>
            <p14:sldId id="309"/>
            <p14:sldId id="312"/>
            <p14:sldId id="313"/>
            <p14:sldId id="314"/>
            <p14:sldId id="311"/>
            <p14:sldId id="315"/>
            <p14:sldId id="295"/>
            <p14:sldId id="317"/>
            <p14:sldId id="318"/>
            <p14:sldId id="319"/>
            <p14:sldId id="321"/>
            <p14:sldId id="320"/>
            <p14:sldId id="322"/>
            <p14:sldId id="325"/>
            <p14:sldId id="316"/>
            <p14:sldId id="294"/>
            <p14:sldId id="326"/>
            <p14:sldId id="32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5" autoAdjust="0"/>
    <p:restoredTop sz="94697" autoAdjust="0"/>
  </p:normalViewPr>
  <p:slideViewPr>
    <p:cSldViewPr snapToGrid="0" snapToObjects="1">
      <p:cViewPr varScale="1">
        <p:scale>
          <a:sx n="79" d="100"/>
          <a:sy n="79" d="100"/>
        </p:scale>
        <p:origin x="-79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3BB72-5248-9341-99B4-FEBB69E25DE5}" type="doc">
      <dgm:prSet loTypeId="urn:microsoft.com/office/officeart/2005/8/layout/StepDownProcess" loCatId="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C52899-3ECD-414F-8D8B-A36267279A8C}">
      <dgm:prSet phldrT="[Text]"/>
      <dgm:spPr/>
      <dgm:t>
        <a:bodyPr/>
        <a:lstStyle/>
        <a:p>
          <a:r>
            <a:rPr lang="en-US" dirty="0" smtClean="0"/>
            <a:t>Registered</a:t>
          </a:r>
          <a:endParaRPr lang="en-US" dirty="0"/>
        </a:p>
      </dgm:t>
    </dgm:pt>
    <dgm:pt modelId="{614B8465-8075-BF40-8332-9DCF4915E034}" type="parTrans" cxnId="{8CFAEEF1-BCA3-3F48-92A7-60EFE05663D4}">
      <dgm:prSet/>
      <dgm:spPr/>
      <dgm:t>
        <a:bodyPr/>
        <a:lstStyle/>
        <a:p>
          <a:endParaRPr lang="en-US"/>
        </a:p>
      </dgm:t>
    </dgm:pt>
    <dgm:pt modelId="{9E465BD1-80A0-074B-8A53-81DAC4B2AF38}" type="sibTrans" cxnId="{8CFAEEF1-BCA3-3F48-92A7-60EFE05663D4}">
      <dgm:prSet/>
      <dgm:spPr/>
      <dgm:t>
        <a:bodyPr/>
        <a:lstStyle/>
        <a:p>
          <a:endParaRPr lang="en-US"/>
        </a:p>
      </dgm:t>
    </dgm:pt>
    <dgm:pt modelId="{609196BF-4D7F-A745-8AAA-7DC6D635ED7F}">
      <dgm:prSet phldrT="[Text]"/>
      <dgm:spPr/>
      <dgm:t>
        <a:bodyPr/>
        <a:lstStyle/>
        <a:p>
          <a:r>
            <a:rPr lang="en-US" dirty="0" smtClean="0"/>
            <a:t>Categorized</a:t>
          </a:r>
          <a:endParaRPr lang="en-US" dirty="0"/>
        </a:p>
      </dgm:t>
    </dgm:pt>
    <dgm:pt modelId="{28DB4AB3-BF3D-D249-BC82-55FDEEE26509}" type="parTrans" cxnId="{2E75F966-C903-BA40-9BF7-9B4EC3E4E0C9}">
      <dgm:prSet/>
      <dgm:spPr/>
      <dgm:t>
        <a:bodyPr/>
        <a:lstStyle/>
        <a:p>
          <a:endParaRPr lang="en-US"/>
        </a:p>
      </dgm:t>
    </dgm:pt>
    <dgm:pt modelId="{4245046D-D604-2647-94E5-F4785BBE0F40}" type="sibTrans" cxnId="{2E75F966-C903-BA40-9BF7-9B4EC3E4E0C9}">
      <dgm:prSet/>
      <dgm:spPr/>
      <dgm:t>
        <a:bodyPr/>
        <a:lstStyle/>
        <a:p>
          <a:endParaRPr lang="en-US"/>
        </a:p>
      </dgm:t>
    </dgm:pt>
    <dgm:pt modelId="{CAC62045-5C59-B349-AFA5-21D48B44B057}">
      <dgm:prSet phldrT="[Text]"/>
      <dgm:spPr/>
      <dgm:t>
        <a:bodyPr/>
        <a:lstStyle/>
        <a:p>
          <a:r>
            <a:rPr lang="en-US" dirty="0" smtClean="0"/>
            <a:t>Assigned</a:t>
          </a:r>
          <a:endParaRPr lang="en-US" dirty="0"/>
        </a:p>
      </dgm:t>
    </dgm:pt>
    <dgm:pt modelId="{014CE6E1-F2FA-3343-95B8-274B72A2BA84}" type="parTrans" cxnId="{9E234FA6-AD5B-1A45-B06E-AB25F842FE5A}">
      <dgm:prSet/>
      <dgm:spPr/>
      <dgm:t>
        <a:bodyPr/>
        <a:lstStyle/>
        <a:p>
          <a:endParaRPr lang="en-US"/>
        </a:p>
      </dgm:t>
    </dgm:pt>
    <dgm:pt modelId="{0CD86924-9345-964D-ACAA-E341D12045E3}" type="sibTrans" cxnId="{9E234FA6-AD5B-1A45-B06E-AB25F842FE5A}">
      <dgm:prSet/>
      <dgm:spPr/>
      <dgm:t>
        <a:bodyPr/>
        <a:lstStyle/>
        <a:p>
          <a:endParaRPr lang="en-US"/>
        </a:p>
      </dgm:t>
    </dgm:pt>
    <dgm:pt modelId="{23844AD5-1C6A-D345-B578-B51F15909216}">
      <dgm:prSet/>
      <dgm:spPr/>
      <dgm:t>
        <a:bodyPr/>
        <a:lstStyle/>
        <a:p>
          <a:r>
            <a:rPr lang="en-US" dirty="0" smtClean="0"/>
            <a:t>Fulfilled</a:t>
          </a:r>
          <a:endParaRPr lang="en-US" dirty="0"/>
        </a:p>
      </dgm:t>
    </dgm:pt>
    <dgm:pt modelId="{D5D7EF10-B744-0C4A-A543-C9220DB8C070}" type="parTrans" cxnId="{0490275C-E603-A449-BEA2-C48160098975}">
      <dgm:prSet/>
      <dgm:spPr/>
      <dgm:t>
        <a:bodyPr/>
        <a:lstStyle/>
        <a:p>
          <a:endParaRPr lang="en-US"/>
        </a:p>
      </dgm:t>
    </dgm:pt>
    <dgm:pt modelId="{849F3565-0EA9-9A49-8E83-D84AFFCD63EE}" type="sibTrans" cxnId="{0490275C-E603-A449-BEA2-C48160098975}">
      <dgm:prSet/>
      <dgm:spPr/>
      <dgm:t>
        <a:bodyPr/>
        <a:lstStyle/>
        <a:p>
          <a:endParaRPr lang="en-US"/>
        </a:p>
      </dgm:t>
    </dgm:pt>
    <dgm:pt modelId="{283F5AAF-F621-404F-B9FB-C4C9A8673822}">
      <dgm:prSet/>
      <dgm:spPr/>
      <dgm:t>
        <a:bodyPr/>
        <a:lstStyle/>
        <a:p>
          <a:r>
            <a:rPr lang="en-US" dirty="0" smtClean="0"/>
            <a:t>Closed</a:t>
          </a:r>
          <a:endParaRPr lang="en-US" dirty="0"/>
        </a:p>
      </dgm:t>
    </dgm:pt>
    <dgm:pt modelId="{5E9B35D4-10D5-F747-91E9-890BD6DD3489}" type="parTrans" cxnId="{985CBD6A-DAF1-9F48-A3FF-C2B2D0B7EBB8}">
      <dgm:prSet/>
      <dgm:spPr/>
      <dgm:t>
        <a:bodyPr/>
        <a:lstStyle/>
        <a:p>
          <a:endParaRPr lang="en-US"/>
        </a:p>
      </dgm:t>
    </dgm:pt>
    <dgm:pt modelId="{E9F8708F-E81B-5A45-9B47-1B56C8DB42D5}" type="sibTrans" cxnId="{985CBD6A-DAF1-9F48-A3FF-C2B2D0B7EBB8}">
      <dgm:prSet/>
      <dgm:spPr/>
      <dgm:t>
        <a:bodyPr/>
        <a:lstStyle/>
        <a:p>
          <a:endParaRPr lang="en-US"/>
        </a:p>
      </dgm:t>
    </dgm:pt>
    <dgm:pt modelId="{240B4A8D-7C9F-0C4B-A075-D619520C41F2}" type="pres">
      <dgm:prSet presAssocID="{4CE3BB72-5248-9341-99B4-FEBB69E25D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F2B1CD-1942-9B47-8BB8-F5D600A13ACF}" type="pres">
      <dgm:prSet presAssocID="{AEC52899-3ECD-414F-8D8B-A36267279A8C}" presName="composite" presStyleCnt="0"/>
      <dgm:spPr/>
    </dgm:pt>
    <dgm:pt modelId="{69D68E23-71F6-534B-A43F-FE93DF90B7A9}" type="pres">
      <dgm:prSet presAssocID="{AEC52899-3ECD-414F-8D8B-A36267279A8C}" presName="bentUpArrow1" presStyleLbl="alignImgPlace1" presStyleIdx="0" presStyleCnt="4"/>
      <dgm:spPr/>
    </dgm:pt>
    <dgm:pt modelId="{B70A6046-30CF-9643-821D-9E8E91FBDD5C}" type="pres">
      <dgm:prSet presAssocID="{AEC52899-3ECD-414F-8D8B-A36267279A8C}" presName="ParentText" presStyleLbl="node1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CC1347-F2AA-7248-84C1-7DA59F3ED06F}" type="pres">
      <dgm:prSet presAssocID="{AEC52899-3ECD-414F-8D8B-A36267279A8C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97F33A-3DB9-7F46-9A0B-F56D89D6F346}" type="pres">
      <dgm:prSet presAssocID="{9E465BD1-80A0-074B-8A53-81DAC4B2AF38}" presName="sibTrans" presStyleCnt="0"/>
      <dgm:spPr/>
    </dgm:pt>
    <dgm:pt modelId="{1D3475E9-3A09-D742-BE81-28452A697C9F}" type="pres">
      <dgm:prSet presAssocID="{609196BF-4D7F-A745-8AAA-7DC6D635ED7F}" presName="composite" presStyleCnt="0"/>
      <dgm:spPr/>
    </dgm:pt>
    <dgm:pt modelId="{61676007-AC09-424B-BA09-9819C5EB8746}" type="pres">
      <dgm:prSet presAssocID="{609196BF-4D7F-A745-8AAA-7DC6D635ED7F}" presName="bentUpArrow1" presStyleLbl="alignImgPlace1" presStyleIdx="1" presStyleCnt="4"/>
      <dgm:spPr/>
    </dgm:pt>
    <dgm:pt modelId="{282491B9-24CB-EA47-B1FE-8C6F6AFEE427}" type="pres">
      <dgm:prSet presAssocID="{609196BF-4D7F-A745-8AAA-7DC6D635ED7F}" presName="ParentText" presStyleLbl="node1" presStyleIdx="1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B6E0DC-9C7C-DC4A-A452-732236BF113C}" type="pres">
      <dgm:prSet presAssocID="{609196BF-4D7F-A745-8AAA-7DC6D635ED7F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C1BEAE-91E6-B94E-A0AB-5C67E71C4FA6}" type="pres">
      <dgm:prSet presAssocID="{4245046D-D604-2647-94E5-F4785BBE0F40}" presName="sibTrans" presStyleCnt="0"/>
      <dgm:spPr/>
    </dgm:pt>
    <dgm:pt modelId="{0FF7C32A-D901-EF43-9F7D-61AE85221CF4}" type="pres">
      <dgm:prSet presAssocID="{CAC62045-5C59-B349-AFA5-21D48B44B057}" presName="composite" presStyleCnt="0"/>
      <dgm:spPr/>
    </dgm:pt>
    <dgm:pt modelId="{6A6E820F-AF4D-6940-9DB5-54341CDCE4B2}" type="pres">
      <dgm:prSet presAssocID="{CAC62045-5C59-B349-AFA5-21D48B44B057}" presName="bentUpArrow1" presStyleLbl="alignImgPlace1" presStyleIdx="2" presStyleCnt="4"/>
      <dgm:spPr/>
      <dgm:t>
        <a:bodyPr/>
        <a:lstStyle/>
        <a:p>
          <a:endParaRPr lang="en-US"/>
        </a:p>
      </dgm:t>
    </dgm:pt>
    <dgm:pt modelId="{34C88F95-2EC4-3142-91ED-E66E7EA83223}" type="pres">
      <dgm:prSet presAssocID="{CAC62045-5C59-B349-AFA5-21D48B44B057}" presName="ParentText" presStyleLbl="node1" presStyleIdx="2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8E00CF-3DCA-7948-8315-C38A83B440F0}" type="pres">
      <dgm:prSet presAssocID="{CAC62045-5C59-B349-AFA5-21D48B44B057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DE7D1B-7BD7-8743-BC56-80FBF10A9F1B}" type="pres">
      <dgm:prSet presAssocID="{0CD86924-9345-964D-ACAA-E341D12045E3}" presName="sibTrans" presStyleCnt="0"/>
      <dgm:spPr/>
    </dgm:pt>
    <dgm:pt modelId="{17C71604-8869-FD4C-8362-E737C4359881}" type="pres">
      <dgm:prSet presAssocID="{23844AD5-1C6A-D345-B578-B51F15909216}" presName="composite" presStyleCnt="0"/>
      <dgm:spPr/>
    </dgm:pt>
    <dgm:pt modelId="{FA78CF93-FB66-D345-89F9-74BDEBF8B578}" type="pres">
      <dgm:prSet presAssocID="{23844AD5-1C6A-D345-B578-B51F15909216}" presName="bentUpArrow1" presStyleLbl="alignImgPlace1" presStyleIdx="3" presStyleCnt="4"/>
      <dgm:spPr>
        <a:solidFill>
          <a:schemeClr val="accent3"/>
        </a:solidFill>
      </dgm:spPr>
    </dgm:pt>
    <dgm:pt modelId="{DCC58B14-02AE-1445-AE95-B5CD2E3DC9B3}" type="pres">
      <dgm:prSet presAssocID="{23844AD5-1C6A-D345-B578-B51F15909216}" presName="ParentText" presStyleLbl="node1" presStyleIdx="3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AD43F3-C18E-0144-83E5-46857D2313D5}" type="pres">
      <dgm:prSet presAssocID="{23844AD5-1C6A-D345-B578-B51F15909216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F833B4AA-D970-EC45-9829-01DB7D557918}" type="pres">
      <dgm:prSet presAssocID="{849F3565-0EA9-9A49-8E83-D84AFFCD63EE}" presName="sibTrans" presStyleCnt="0"/>
      <dgm:spPr/>
    </dgm:pt>
    <dgm:pt modelId="{0E37FF3F-4DE3-F94B-AF0A-02252AF663FA}" type="pres">
      <dgm:prSet presAssocID="{283F5AAF-F621-404F-B9FB-C4C9A8673822}" presName="composite" presStyleCnt="0"/>
      <dgm:spPr/>
    </dgm:pt>
    <dgm:pt modelId="{ADA43A62-1BB0-CF47-98A1-9A359E1FE0A7}" type="pres">
      <dgm:prSet presAssocID="{283F5AAF-F621-404F-B9FB-C4C9A8673822}" presName="ParentText" presStyleLbl="node1" presStyleIdx="4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234FA6-AD5B-1A45-B06E-AB25F842FE5A}" srcId="{4CE3BB72-5248-9341-99B4-FEBB69E25DE5}" destId="{CAC62045-5C59-B349-AFA5-21D48B44B057}" srcOrd="2" destOrd="0" parTransId="{014CE6E1-F2FA-3343-95B8-274B72A2BA84}" sibTransId="{0CD86924-9345-964D-ACAA-E341D12045E3}"/>
    <dgm:cxn modelId="{2E75F966-C903-BA40-9BF7-9B4EC3E4E0C9}" srcId="{4CE3BB72-5248-9341-99B4-FEBB69E25DE5}" destId="{609196BF-4D7F-A745-8AAA-7DC6D635ED7F}" srcOrd="1" destOrd="0" parTransId="{28DB4AB3-BF3D-D249-BC82-55FDEEE26509}" sibTransId="{4245046D-D604-2647-94E5-F4785BBE0F40}"/>
    <dgm:cxn modelId="{8917BAB6-3EEC-7E46-9C52-94F39527DAC6}" type="presOf" srcId="{283F5AAF-F621-404F-B9FB-C4C9A8673822}" destId="{ADA43A62-1BB0-CF47-98A1-9A359E1FE0A7}" srcOrd="0" destOrd="0" presId="urn:microsoft.com/office/officeart/2005/8/layout/StepDownProcess"/>
    <dgm:cxn modelId="{AAD78BE5-5496-364B-ABE3-C18EEC4FAE9A}" type="presOf" srcId="{CAC62045-5C59-B349-AFA5-21D48B44B057}" destId="{34C88F95-2EC4-3142-91ED-E66E7EA83223}" srcOrd="0" destOrd="0" presId="urn:microsoft.com/office/officeart/2005/8/layout/StepDownProcess"/>
    <dgm:cxn modelId="{5FC1DFEB-ED3D-A14F-A171-4D3DA19A23CB}" type="presOf" srcId="{4CE3BB72-5248-9341-99B4-FEBB69E25DE5}" destId="{240B4A8D-7C9F-0C4B-A075-D619520C41F2}" srcOrd="0" destOrd="0" presId="urn:microsoft.com/office/officeart/2005/8/layout/StepDownProcess"/>
    <dgm:cxn modelId="{C161BF60-6EE5-0542-9A20-E6F7FB70CFF0}" type="presOf" srcId="{23844AD5-1C6A-D345-B578-B51F15909216}" destId="{DCC58B14-02AE-1445-AE95-B5CD2E3DC9B3}" srcOrd="0" destOrd="0" presId="urn:microsoft.com/office/officeart/2005/8/layout/StepDownProcess"/>
    <dgm:cxn modelId="{86A8266D-E617-6C4E-B686-6C26E73689EA}" type="presOf" srcId="{609196BF-4D7F-A745-8AAA-7DC6D635ED7F}" destId="{282491B9-24CB-EA47-B1FE-8C6F6AFEE427}" srcOrd="0" destOrd="0" presId="urn:microsoft.com/office/officeart/2005/8/layout/StepDownProcess"/>
    <dgm:cxn modelId="{8CFAEEF1-BCA3-3F48-92A7-60EFE05663D4}" srcId="{4CE3BB72-5248-9341-99B4-FEBB69E25DE5}" destId="{AEC52899-3ECD-414F-8D8B-A36267279A8C}" srcOrd="0" destOrd="0" parTransId="{614B8465-8075-BF40-8332-9DCF4915E034}" sibTransId="{9E465BD1-80A0-074B-8A53-81DAC4B2AF38}"/>
    <dgm:cxn modelId="{1DAAD9C2-D5E4-0D4C-BD87-D117717BEB4C}" type="presOf" srcId="{AEC52899-3ECD-414F-8D8B-A36267279A8C}" destId="{B70A6046-30CF-9643-821D-9E8E91FBDD5C}" srcOrd="0" destOrd="0" presId="urn:microsoft.com/office/officeart/2005/8/layout/StepDownProcess"/>
    <dgm:cxn modelId="{985CBD6A-DAF1-9F48-A3FF-C2B2D0B7EBB8}" srcId="{4CE3BB72-5248-9341-99B4-FEBB69E25DE5}" destId="{283F5AAF-F621-404F-B9FB-C4C9A8673822}" srcOrd="4" destOrd="0" parTransId="{5E9B35D4-10D5-F747-91E9-890BD6DD3489}" sibTransId="{E9F8708F-E81B-5A45-9B47-1B56C8DB42D5}"/>
    <dgm:cxn modelId="{0490275C-E603-A449-BEA2-C48160098975}" srcId="{4CE3BB72-5248-9341-99B4-FEBB69E25DE5}" destId="{23844AD5-1C6A-D345-B578-B51F15909216}" srcOrd="3" destOrd="0" parTransId="{D5D7EF10-B744-0C4A-A543-C9220DB8C070}" sibTransId="{849F3565-0EA9-9A49-8E83-D84AFFCD63EE}"/>
    <dgm:cxn modelId="{F43A8594-9EBE-C145-A5AB-44B22716FBBD}" type="presParOf" srcId="{240B4A8D-7C9F-0C4B-A075-D619520C41F2}" destId="{01F2B1CD-1942-9B47-8BB8-F5D600A13ACF}" srcOrd="0" destOrd="0" presId="urn:microsoft.com/office/officeart/2005/8/layout/StepDownProcess"/>
    <dgm:cxn modelId="{E2562A5F-99FC-914B-BDF7-33ED5823FB07}" type="presParOf" srcId="{01F2B1CD-1942-9B47-8BB8-F5D600A13ACF}" destId="{69D68E23-71F6-534B-A43F-FE93DF90B7A9}" srcOrd="0" destOrd="0" presId="urn:microsoft.com/office/officeart/2005/8/layout/StepDownProcess"/>
    <dgm:cxn modelId="{4857C12E-43FB-E548-BB64-829A105B09BA}" type="presParOf" srcId="{01F2B1CD-1942-9B47-8BB8-F5D600A13ACF}" destId="{B70A6046-30CF-9643-821D-9E8E91FBDD5C}" srcOrd="1" destOrd="0" presId="urn:microsoft.com/office/officeart/2005/8/layout/StepDownProcess"/>
    <dgm:cxn modelId="{B7445C70-D92C-E74B-875F-7C2BA634E5DB}" type="presParOf" srcId="{01F2B1CD-1942-9B47-8BB8-F5D600A13ACF}" destId="{87CC1347-F2AA-7248-84C1-7DA59F3ED06F}" srcOrd="2" destOrd="0" presId="urn:microsoft.com/office/officeart/2005/8/layout/StepDownProcess"/>
    <dgm:cxn modelId="{CEF29D28-CCFB-E744-8AC3-B7D8DA7F84CF}" type="presParOf" srcId="{240B4A8D-7C9F-0C4B-A075-D619520C41F2}" destId="{6297F33A-3DB9-7F46-9A0B-F56D89D6F346}" srcOrd="1" destOrd="0" presId="urn:microsoft.com/office/officeart/2005/8/layout/StepDownProcess"/>
    <dgm:cxn modelId="{A7A803E9-497D-144C-BB9A-30A99FEB64EE}" type="presParOf" srcId="{240B4A8D-7C9F-0C4B-A075-D619520C41F2}" destId="{1D3475E9-3A09-D742-BE81-28452A697C9F}" srcOrd="2" destOrd="0" presId="urn:microsoft.com/office/officeart/2005/8/layout/StepDownProcess"/>
    <dgm:cxn modelId="{44E376A3-F436-CB4C-9496-242942B0FB41}" type="presParOf" srcId="{1D3475E9-3A09-D742-BE81-28452A697C9F}" destId="{61676007-AC09-424B-BA09-9819C5EB8746}" srcOrd="0" destOrd="0" presId="urn:microsoft.com/office/officeart/2005/8/layout/StepDownProcess"/>
    <dgm:cxn modelId="{911B71C3-F6E0-C64A-A1C0-B7B8CF287D8D}" type="presParOf" srcId="{1D3475E9-3A09-D742-BE81-28452A697C9F}" destId="{282491B9-24CB-EA47-B1FE-8C6F6AFEE427}" srcOrd="1" destOrd="0" presId="urn:microsoft.com/office/officeart/2005/8/layout/StepDownProcess"/>
    <dgm:cxn modelId="{E0C1D24D-F8CE-0747-8922-A9CE4E8ECAA3}" type="presParOf" srcId="{1D3475E9-3A09-D742-BE81-28452A697C9F}" destId="{53B6E0DC-9C7C-DC4A-A452-732236BF113C}" srcOrd="2" destOrd="0" presId="urn:microsoft.com/office/officeart/2005/8/layout/StepDownProcess"/>
    <dgm:cxn modelId="{D72E451D-72E7-DB46-AAF1-4180FAF870D9}" type="presParOf" srcId="{240B4A8D-7C9F-0C4B-A075-D619520C41F2}" destId="{C7C1BEAE-91E6-B94E-A0AB-5C67E71C4FA6}" srcOrd="3" destOrd="0" presId="urn:microsoft.com/office/officeart/2005/8/layout/StepDownProcess"/>
    <dgm:cxn modelId="{D3D9220E-B8FA-9E49-9D30-DB2715F26703}" type="presParOf" srcId="{240B4A8D-7C9F-0C4B-A075-D619520C41F2}" destId="{0FF7C32A-D901-EF43-9F7D-61AE85221CF4}" srcOrd="4" destOrd="0" presId="urn:microsoft.com/office/officeart/2005/8/layout/StepDownProcess"/>
    <dgm:cxn modelId="{6B4A6461-E91E-A343-93BF-65CD841177AA}" type="presParOf" srcId="{0FF7C32A-D901-EF43-9F7D-61AE85221CF4}" destId="{6A6E820F-AF4D-6940-9DB5-54341CDCE4B2}" srcOrd="0" destOrd="0" presId="urn:microsoft.com/office/officeart/2005/8/layout/StepDownProcess"/>
    <dgm:cxn modelId="{BEA0509B-365E-9E42-A889-7DF6FBB4A3E8}" type="presParOf" srcId="{0FF7C32A-D901-EF43-9F7D-61AE85221CF4}" destId="{34C88F95-2EC4-3142-91ED-E66E7EA83223}" srcOrd="1" destOrd="0" presId="urn:microsoft.com/office/officeart/2005/8/layout/StepDownProcess"/>
    <dgm:cxn modelId="{6B615453-B001-E548-9D3F-FC239AE83833}" type="presParOf" srcId="{0FF7C32A-D901-EF43-9F7D-61AE85221CF4}" destId="{348E00CF-3DCA-7948-8315-C38A83B440F0}" srcOrd="2" destOrd="0" presId="urn:microsoft.com/office/officeart/2005/8/layout/StepDownProcess"/>
    <dgm:cxn modelId="{CC081FF6-70FF-C245-A41D-02AAA00FF61B}" type="presParOf" srcId="{240B4A8D-7C9F-0C4B-A075-D619520C41F2}" destId="{8DDE7D1B-7BD7-8743-BC56-80FBF10A9F1B}" srcOrd="5" destOrd="0" presId="urn:microsoft.com/office/officeart/2005/8/layout/StepDownProcess"/>
    <dgm:cxn modelId="{2CE79BC7-995B-7B42-A6AE-76D719E81DF5}" type="presParOf" srcId="{240B4A8D-7C9F-0C4B-A075-D619520C41F2}" destId="{17C71604-8869-FD4C-8362-E737C4359881}" srcOrd="6" destOrd="0" presId="urn:microsoft.com/office/officeart/2005/8/layout/StepDownProcess"/>
    <dgm:cxn modelId="{63E5B54B-C18F-EB41-B0EB-DDAE3BF952A9}" type="presParOf" srcId="{17C71604-8869-FD4C-8362-E737C4359881}" destId="{FA78CF93-FB66-D345-89F9-74BDEBF8B578}" srcOrd="0" destOrd="0" presId="urn:microsoft.com/office/officeart/2005/8/layout/StepDownProcess"/>
    <dgm:cxn modelId="{F1E5EAD3-FFA7-C243-A2C7-99476D5C9EEA}" type="presParOf" srcId="{17C71604-8869-FD4C-8362-E737C4359881}" destId="{DCC58B14-02AE-1445-AE95-B5CD2E3DC9B3}" srcOrd="1" destOrd="0" presId="urn:microsoft.com/office/officeart/2005/8/layout/StepDownProcess"/>
    <dgm:cxn modelId="{556EE48F-1232-E142-BA4E-CC2F5D1CB643}" type="presParOf" srcId="{17C71604-8869-FD4C-8362-E737C4359881}" destId="{DCAD43F3-C18E-0144-83E5-46857D2313D5}" srcOrd="2" destOrd="0" presId="urn:microsoft.com/office/officeart/2005/8/layout/StepDownProcess"/>
    <dgm:cxn modelId="{999EF993-74AB-4743-A254-ED4085CE7E33}" type="presParOf" srcId="{240B4A8D-7C9F-0C4B-A075-D619520C41F2}" destId="{F833B4AA-D970-EC45-9829-01DB7D557918}" srcOrd="7" destOrd="0" presId="urn:microsoft.com/office/officeart/2005/8/layout/StepDownProcess"/>
    <dgm:cxn modelId="{9F741B26-7B28-8642-9564-CC6FA7C562D4}" type="presParOf" srcId="{240B4A8D-7C9F-0C4B-A075-D619520C41F2}" destId="{0E37FF3F-4DE3-F94B-AF0A-02252AF663FA}" srcOrd="8" destOrd="0" presId="urn:microsoft.com/office/officeart/2005/8/layout/StepDownProcess"/>
    <dgm:cxn modelId="{0FFEDBA5-9257-2D4F-938E-EECD299B7858}" type="presParOf" srcId="{0E37FF3F-4DE3-F94B-AF0A-02252AF663FA}" destId="{ADA43A62-1BB0-CF47-98A1-9A359E1FE0A7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68E23-71F6-534B-A43F-FE93DF90B7A9}">
      <dsp:nvSpPr>
        <dsp:cNvPr id="0" name=""/>
        <dsp:cNvSpPr/>
      </dsp:nvSpPr>
      <dsp:spPr>
        <a:xfrm rot="5400000">
          <a:off x="1879878" y="679857"/>
          <a:ext cx="591669" cy="67359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rotWithShape="0">
            <a:srgbClr val="000000">
              <a:alpha val="1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70A6046-30CF-9643-821D-9E8E91FBDD5C}">
      <dsp:nvSpPr>
        <dsp:cNvPr id="0" name=""/>
        <dsp:cNvSpPr/>
      </dsp:nvSpPr>
      <dsp:spPr>
        <a:xfrm>
          <a:off x="1723122" y="23979"/>
          <a:ext cx="996023" cy="6971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Registered</a:t>
          </a:r>
          <a:endParaRPr lang="en-US" sz="1200" kern="1200" dirty="0"/>
        </a:p>
      </dsp:txBody>
      <dsp:txXfrm>
        <a:off x="1757162" y="58019"/>
        <a:ext cx="927943" cy="629104"/>
      </dsp:txXfrm>
    </dsp:sp>
    <dsp:sp modelId="{87CC1347-F2AA-7248-84C1-7DA59F3ED06F}">
      <dsp:nvSpPr>
        <dsp:cNvPr id="0" name=""/>
        <dsp:cNvSpPr/>
      </dsp:nvSpPr>
      <dsp:spPr>
        <a:xfrm>
          <a:off x="2719145" y="90472"/>
          <a:ext cx="724412" cy="56349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676007-AC09-424B-BA09-9819C5EB8746}">
      <dsp:nvSpPr>
        <dsp:cNvPr id="0" name=""/>
        <dsp:cNvSpPr/>
      </dsp:nvSpPr>
      <dsp:spPr>
        <a:xfrm rot="5400000">
          <a:off x="2705687" y="1463025"/>
          <a:ext cx="591669" cy="67359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rotWithShape="0">
            <a:srgbClr val="000000">
              <a:alpha val="1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82491B9-24CB-EA47-B1FE-8C6F6AFEE427}">
      <dsp:nvSpPr>
        <dsp:cNvPr id="0" name=""/>
        <dsp:cNvSpPr/>
      </dsp:nvSpPr>
      <dsp:spPr>
        <a:xfrm>
          <a:off x="2548931" y="807147"/>
          <a:ext cx="996023" cy="6971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Categorized</a:t>
          </a:r>
          <a:endParaRPr lang="en-US" sz="1200" kern="1200" dirty="0"/>
        </a:p>
      </dsp:txBody>
      <dsp:txXfrm>
        <a:off x="2582971" y="841187"/>
        <a:ext cx="927943" cy="629104"/>
      </dsp:txXfrm>
    </dsp:sp>
    <dsp:sp modelId="{53B6E0DC-9C7C-DC4A-A452-732236BF113C}">
      <dsp:nvSpPr>
        <dsp:cNvPr id="0" name=""/>
        <dsp:cNvSpPr/>
      </dsp:nvSpPr>
      <dsp:spPr>
        <a:xfrm>
          <a:off x="3544954" y="873639"/>
          <a:ext cx="724412" cy="56349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6E820F-AF4D-6940-9DB5-54341CDCE4B2}">
      <dsp:nvSpPr>
        <dsp:cNvPr id="0" name=""/>
        <dsp:cNvSpPr/>
      </dsp:nvSpPr>
      <dsp:spPr>
        <a:xfrm rot="5400000">
          <a:off x="3531497" y="2246193"/>
          <a:ext cx="591669" cy="67359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rotWithShape="0">
            <a:srgbClr val="000000">
              <a:alpha val="1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C88F95-2EC4-3142-91ED-E66E7EA83223}">
      <dsp:nvSpPr>
        <dsp:cNvPr id="0" name=""/>
        <dsp:cNvSpPr/>
      </dsp:nvSpPr>
      <dsp:spPr>
        <a:xfrm>
          <a:off x="3374740" y="1590315"/>
          <a:ext cx="996023" cy="6971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Assigned</a:t>
          </a:r>
          <a:endParaRPr lang="en-US" sz="1200" kern="1200" dirty="0"/>
        </a:p>
      </dsp:txBody>
      <dsp:txXfrm>
        <a:off x="3408780" y="1624355"/>
        <a:ext cx="927943" cy="629104"/>
      </dsp:txXfrm>
    </dsp:sp>
    <dsp:sp modelId="{348E00CF-3DCA-7948-8315-C38A83B440F0}">
      <dsp:nvSpPr>
        <dsp:cNvPr id="0" name=""/>
        <dsp:cNvSpPr/>
      </dsp:nvSpPr>
      <dsp:spPr>
        <a:xfrm>
          <a:off x="4370764" y="1656807"/>
          <a:ext cx="724412" cy="56349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8CF93-FB66-D345-89F9-74BDEBF8B578}">
      <dsp:nvSpPr>
        <dsp:cNvPr id="0" name=""/>
        <dsp:cNvSpPr/>
      </dsp:nvSpPr>
      <dsp:spPr>
        <a:xfrm rot="5400000">
          <a:off x="4357306" y="3029361"/>
          <a:ext cx="591669" cy="67359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3"/>
        </a:solidFill>
        <a:ln>
          <a:noFill/>
        </a:ln>
        <a:effectLst>
          <a:outerShdw blurRad="38100" dist="12700" dir="5400000" rotWithShape="0">
            <a:srgbClr val="000000">
              <a:alpha val="1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CC58B14-02AE-1445-AE95-B5CD2E3DC9B3}">
      <dsp:nvSpPr>
        <dsp:cNvPr id="0" name=""/>
        <dsp:cNvSpPr/>
      </dsp:nvSpPr>
      <dsp:spPr>
        <a:xfrm>
          <a:off x="4200550" y="2373483"/>
          <a:ext cx="996023" cy="6971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Fulfilled</a:t>
          </a:r>
          <a:endParaRPr lang="en-US" sz="1200" kern="1200" dirty="0"/>
        </a:p>
      </dsp:txBody>
      <dsp:txXfrm>
        <a:off x="4234590" y="2407523"/>
        <a:ext cx="927943" cy="629104"/>
      </dsp:txXfrm>
    </dsp:sp>
    <dsp:sp modelId="{DCAD43F3-C18E-0144-83E5-46857D2313D5}">
      <dsp:nvSpPr>
        <dsp:cNvPr id="0" name=""/>
        <dsp:cNvSpPr/>
      </dsp:nvSpPr>
      <dsp:spPr>
        <a:xfrm>
          <a:off x="5196573" y="2439975"/>
          <a:ext cx="724412" cy="563494"/>
        </a:xfrm>
        <a:prstGeom prst="rect">
          <a:avLst/>
        </a:prstGeom>
        <a:noFill/>
        <a:ln w="1270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A43A62-1BB0-CF47-98A1-9A359E1FE0A7}">
      <dsp:nvSpPr>
        <dsp:cNvPr id="0" name=""/>
        <dsp:cNvSpPr/>
      </dsp:nvSpPr>
      <dsp:spPr>
        <a:xfrm>
          <a:off x="5026359" y="3156651"/>
          <a:ext cx="996023" cy="69718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Closed</a:t>
          </a:r>
          <a:endParaRPr lang="en-US" sz="1200" kern="1200" dirty="0"/>
        </a:p>
      </dsp:txBody>
      <dsp:txXfrm>
        <a:off x="5060399" y="3190691"/>
        <a:ext cx="927943" cy="629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C295150-4FD7-4802-B0EB-D52217513A72}" type="datetime1">
              <a:rPr lang="en-US" smtClean="0"/>
              <a:pPr/>
              <a:t>25/10/12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1895A-832A-4167-BE9B-7448CA062309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71FF-D602-4BB6-9683-7A1E909D4296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92BEB-5202-498C-89F7-BBD3BEE1B887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B6C6-10FF-4510-A888-F0B9C6A788B0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47B31-A4E1-4FCE-8661-5EC33A675437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D832D-B7F8-4A85-B115-3F84BE9AC26D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34F3-05F7-41C1-B84E-68CE2E00C83C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7F82-2B2E-4837-B3AB-C94C672FBECB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7738-F4B0-48EA-9B71-E0F723F8BF6C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0D5EF-7D26-425F-8C45-B9312ACE18BC}" type="datetime1">
              <a:rPr lang="en-US" smtClean="0"/>
              <a:pPr/>
              <a:t>25/10/12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1909345-DEE0-4B07-8E32-441AC9DA095E}" type="datetime1">
              <a:rPr lang="en-US" smtClean="0"/>
              <a:pPr/>
              <a:t>25/10/12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6.png"/><Relationship Id="rId12" Type="http://schemas.openxmlformats.org/officeDocument/2006/relationships/image" Target="../media/image10.png"/><Relationship Id="rId1" Type="http://schemas.openxmlformats.org/officeDocument/2006/relationships/tags" Target="../tags/tag4.xml"/><Relationship Id="rId2" Type="http://schemas.openxmlformats.org/officeDocument/2006/relationships/tags" Target="../tags/tag5.xml"/><Relationship Id="rId3" Type="http://schemas.openxmlformats.org/officeDocument/2006/relationships/tags" Target="../tags/tag6.xml"/><Relationship Id="rId4" Type="http://schemas.openxmlformats.org/officeDocument/2006/relationships/tags" Target="../tags/tag7.xml"/><Relationship Id="rId5" Type="http://schemas.openxmlformats.org/officeDocument/2006/relationships/tags" Target="../tags/tag8.xml"/><Relationship Id="rId6" Type="http://schemas.openxmlformats.org/officeDocument/2006/relationships/tags" Target="../tags/tag9.xml"/><Relationship Id="rId7" Type="http://schemas.openxmlformats.org/officeDocument/2006/relationships/tags" Target="../tags/tag10.xml"/><Relationship Id="rId8" Type="http://schemas.openxmlformats.org/officeDocument/2006/relationships/tags" Target="../tags/tag11.xml"/><Relationship Id="rId9" Type="http://schemas.openxmlformats.org/officeDocument/2006/relationships/tags" Target="../tags/tag12.xml"/><Relationship Id="rId10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4" Type="http://schemas.openxmlformats.org/officeDocument/2006/relationships/tags" Target="../tags/tag1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1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" Type="http://schemas.openxmlformats.org/officeDocument/2006/relationships/tags" Target="../tags/tag13.xml"/><Relationship Id="rId2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4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4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2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4" Type="http://schemas.openxmlformats.org/officeDocument/2006/relationships/tags" Target="../tags/tag23.xml"/><Relationship Id="rId5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2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1" Type="http://schemas.openxmlformats.org/officeDocument/2006/relationships/tags" Target="../tags/tag25.xml"/><Relationship Id="rId2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10.png"/><Relationship Id="rId1" Type="http://schemas.openxmlformats.org/officeDocument/2006/relationships/tags" Target="../tags/tag28.x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4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2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4" Type="http://schemas.openxmlformats.org/officeDocument/2006/relationships/tags" Target="../tags/tag37.xml"/><Relationship Id="rId5" Type="http://schemas.openxmlformats.org/officeDocument/2006/relationships/tags" Target="../tags/tag38.xml"/><Relationship Id="rId6" Type="http://schemas.openxmlformats.org/officeDocument/2006/relationships/tags" Target="../tags/tag39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" Type="http://schemas.openxmlformats.org/officeDocument/2006/relationships/tags" Target="../tags/tag34.xml"/><Relationship Id="rId2" Type="http://schemas.openxmlformats.org/officeDocument/2006/relationships/tags" Target="../tags/tag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10.png"/><Relationship Id="rId1" Type="http://schemas.openxmlformats.org/officeDocument/2006/relationships/tags" Target="../tags/tag40.x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10.png"/><Relationship Id="rId1" Type="http://schemas.openxmlformats.org/officeDocument/2006/relationships/tags" Target="../tags/tag41.xml"/><Relationship Id="rId2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10.png"/><Relationship Id="rId1" Type="http://schemas.openxmlformats.org/officeDocument/2006/relationships/tags" Target="../tags/tag42.xml"/><Relationship Id="rId2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46.wmf"/><Relationship Id="rId9" Type="http://schemas.openxmlformats.org/officeDocument/2006/relationships/image" Target="../media/image47.wmf"/><Relationship Id="rId10" Type="http://schemas.openxmlformats.org/officeDocument/2006/relationships/image" Target="../media/image48.wmf"/><Relationship Id="rId1" Type="http://schemas.openxmlformats.org/officeDocument/2006/relationships/tags" Target="../tags/tag43.xml"/><Relationship Id="rId2" Type="http://schemas.openxmlformats.org/officeDocument/2006/relationships/tags" Target="../tags/tag4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5" Type="http://schemas.openxmlformats.org/officeDocument/2006/relationships/image" Target="../media/image10.png"/><Relationship Id="rId1" Type="http://schemas.openxmlformats.org/officeDocument/2006/relationships/tags" Target="../tags/tag49.xml"/><Relationship Id="rId2" Type="http://schemas.openxmlformats.org/officeDocument/2006/relationships/tags" Target="../tags/tag5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4" Type="http://schemas.openxmlformats.org/officeDocument/2006/relationships/tags" Target="../tags/tag54.xml"/><Relationship Id="rId5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8" Type="http://schemas.openxmlformats.org/officeDocument/2006/relationships/image" Target="../media/image10.png"/><Relationship Id="rId1" Type="http://schemas.openxmlformats.org/officeDocument/2006/relationships/tags" Target="../tags/tag51.xml"/><Relationship Id="rId2" Type="http://schemas.openxmlformats.org/officeDocument/2006/relationships/tags" Target="../tags/tag5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.jpeg"/><Relationship Id="rId12" Type="http://schemas.openxmlformats.org/officeDocument/2006/relationships/image" Target="../media/image59.jpeg"/><Relationship Id="rId13" Type="http://schemas.openxmlformats.org/officeDocument/2006/relationships/image" Target="../media/image60.jpeg"/><Relationship Id="rId14" Type="http://schemas.openxmlformats.org/officeDocument/2006/relationships/image" Target="../media/image61.jpeg"/><Relationship Id="rId1" Type="http://schemas.openxmlformats.org/officeDocument/2006/relationships/tags" Target="../tags/tag56.xml"/><Relationship Id="rId2" Type="http://schemas.openxmlformats.org/officeDocument/2006/relationships/tags" Target="../tags/tag57.xml"/><Relationship Id="rId3" Type="http://schemas.openxmlformats.org/officeDocument/2006/relationships/tags" Target="../tags/tag58.xml"/><Relationship Id="rId4" Type="http://schemas.openxmlformats.org/officeDocument/2006/relationships/tags" Target="../tags/tag59.xml"/><Relationship Id="rId5" Type="http://schemas.openxmlformats.org/officeDocument/2006/relationships/tags" Target="../tags/tag60.xml"/><Relationship Id="rId6" Type="http://schemas.openxmlformats.org/officeDocument/2006/relationships/tags" Target="../tags/tag61.xml"/><Relationship Id="rId7" Type="http://schemas.openxmlformats.org/officeDocument/2006/relationships/tags" Target="../tags/tag62.xml"/><Relationship Id="rId8" Type="http://schemas.openxmlformats.org/officeDocument/2006/relationships/slideLayout" Target="../slideLayouts/slideLayout2.xml"/><Relationship Id="rId9" Type="http://schemas.openxmlformats.org/officeDocument/2006/relationships/image" Target="../media/image56.jpeg"/><Relationship Id="rId10" Type="http://schemas.openxmlformats.org/officeDocument/2006/relationships/image" Target="../media/image57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fost.org.au/Training/ServiceManager/BP4SM/" TargetMode="External"/><Relationship Id="rId3" Type="http://schemas.openxmlformats.org/officeDocument/2006/relationships/hyperlink" Target="mailto:gregb@ifost.org.au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0.png"/><Relationship Id="rId5" Type="http://schemas.openxmlformats.org/officeDocument/2006/relationships/image" Target="../media/image14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BP4SM 9.3</a:t>
            </a:r>
          </a:p>
          <a:p>
            <a:r>
              <a:rPr lang="en-US" dirty="0" smtClean="0"/>
              <a:t>Greg Baker (</a:t>
            </a:r>
            <a:r>
              <a:rPr lang="en-US" dirty="0" err="1" smtClean="0"/>
              <a:t>gregb@ifost.org.au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500" y="6044899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45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8490" y="3312636"/>
            <a:ext cx="3533956" cy="2965926"/>
          </a:xfrm>
        </p:spPr>
        <p:txBody>
          <a:bodyPr/>
          <a:lstStyle/>
          <a:p>
            <a:r>
              <a:rPr lang="en-US" b="1" dirty="0" smtClean="0"/>
              <a:t>Business Service</a:t>
            </a:r>
            <a:r>
              <a:rPr lang="en-US" dirty="0" smtClean="0"/>
              <a:t>: the service you offer to the customer has a name.</a:t>
            </a:r>
          </a:p>
          <a:p>
            <a:pPr lvl="1"/>
            <a:r>
              <a:rPr lang="en-US" dirty="0" smtClean="0"/>
              <a:t>Email</a:t>
            </a:r>
          </a:p>
          <a:p>
            <a:pPr lvl="1"/>
            <a:r>
              <a:rPr lang="en-US" dirty="0" smtClean="0"/>
              <a:t>Finance</a:t>
            </a:r>
          </a:p>
          <a:p>
            <a:pPr lvl="1"/>
            <a:r>
              <a:rPr lang="en-US" dirty="0" smtClean="0"/>
              <a:t>HR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and Affected CI</a:t>
            </a:r>
            <a:endParaRPr lang="en-US" dirty="0"/>
          </a:p>
        </p:txBody>
      </p:sp>
      <p:pic>
        <p:nvPicPr>
          <p:cNvPr id="3" name="Picture 2" descr="new-interaction-blank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2" t="69067" r="48544" b="23060"/>
          <a:stretch/>
        </p:blipFill>
        <p:spPr>
          <a:xfrm>
            <a:off x="336400" y="2319813"/>
            <a:ext cx="3600000" cy="540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33203" y="2121149"/>
            <a:ext cx="40647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Required: either Business Service, Affected CI or both.</a:t>
            </a:r>
            <a:r>
              <a:rPr lang="en-US" dirty="0"/>
              <a:t> Determines team who will handle this problem (unless over-ridden)</a:t>
            </a:r>
          </a:p>
          <a:p>
            <a:r>
              <a:rPr lang="en-AU" dirty="0" smtClean="0"/>
              <a:t> </a:t>
            </a:r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4385604" y="3312636"/>
            <a:ext cx="3533956" cy="2965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Configuration Item</a:t>
            </a:r>
            <a:r>
              <a:rPr lang="en-US" dirty="0" smtClean="0"/>
              <a:t>: the unique name for the thing affected.</a:t>
            </a:r>
          </a:p>
          <a:p>
            <a:pPr lvl="1"/>
            <a:r>
              <a:rPr lang="en-US" dirty="0" smtClean="0"/>
              <a:t>PC1024256</a:t>
            </a:r>
          </a:p>
          <a:p>
            <a:pPr lvl="1"/>
            <a:r>
              <a:rPr lang="en-US" dirty="0" smtClean="0"/>
              <a:t>SAP</a:t>
            </a:r>
          </a:p>
          <a:p>
            <a:pPr lvl="1"/>
            <a:r>
              <a:rPr lang="en-US" dirty="0" smtClean="0"/>
              <a:t>K: drive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70909" y="6278562"/>
            <a:ext cx="8273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Note: magic wand buttons (shows other active calls about this item or service) </a:t>
            </a:r>
          </a:p>
        </p:txBody>
      </p:sp>
    </p:spTree>
    <p:extLst>
      <p:ext uri="{BB962C8B-B14F-4D97-AF65-F5344CB8AC3E}">
        <p14:creationId xmlns:p14="http://schemas.microsoft.com/office/powerpoint/2010/main" val="722249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everyone can call about every service.</a:t>
            </a:r>
          </a:p>
          <a:p>
            <a:pPr lvl="1"/>
            <a:r>
              <a:rPr lang="en-US" dirty="0" smtClean="0"/>
              <a:t>Your department doesn’t use that application.</a:t>
            </a:r>
          </a:p>
          <a:p>
            <a:pPr lvl="1"/>
            <a:r>
              <a:rPr lang="en-US" dirty="0" smtClean="0"/>
              <a:t>You aren’t </a:t>
            </a:r>
            <a:r>
              <a:rPr lang="en-US" dirty="0" err="1" smtClean="0"/>
              <a:t>authorised</a:t>
            </a:r>
            <a:r>
              <a:rPr lang="en-US" dirty="0" smtClean="0"/>
              <a:t> to use that application.</a:t>
            </a:r>
          </a:p>
          <a:p>
            <a:pPr lvl="1"/>
            <a:endParaRPr lang="en-US" dirty="0"/>
          </a:p>
          <a:p>
            <a:r>
              <a:rPr lang="en-US" dirty="0" smtClean="0"/>
              <a:t>To be allowed to call, there must be a </a:t>
            </a:r>
            <a:r>
              <a:rPr lang="en-US" i="1" dirty="0" smtClean="0"/>
              <a:t>Subscription</a:t>
            </a:r>
            <a:r>
              <a:rPr lang="en-US" dirty="0" smtClean="0"/>
              <a:t> between the contact and the business service.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 note about subscriptions</a:t>
            </a:r>
            <a:endParaRPr lang="en-US" sz="4400" dirty="0"/>
          </a:p>
        </p:txBody>
      </p:sp>
      <p:pic>
        <p:nvPicPr>
          <p:cNvPr id="4" name="Picture 3" descr="j0216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17803" y="4585746"/>
            <a:ext cx="1526197" cy="22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30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AU" dirty="0" smtClean="0"/>
              <a:t>Title and Description</a:t>
            </a:r>
            <a:endParaRPr lang="en-AU" dirty="0"/>
          </a:p>
        </p:txBody>
      </p:sp>
      <p:pic>
        <p:nvPicPr>
          <p:cNvPr id="4" name="Content Placeholder 3" descr="incident-with-title.png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11" cstate="print"/>
          <a:srcRect l="23137" t="73331" r="11568" b="1467"/>
          <a:stretch>
            <a:fillRect/>
          </a:stretch>
        </p:blipFill>
        <p:spPr>
          <a:xfrm>
            <a:off x="0" y="3068960"/>
            <a:ext cx="9143720" cy="2783757"/>
          </a:xfrm>
          <a:effectLst>
            <a:innerShdw blurRad="114300">
              <a:prstClr val="black"/>
            </a:innerShdw>
          </a:effectLst>
        </p:spPr>
      </p:pic>
      <p:pic>
        <p:nvPicPr>
          <p:cNvPr id="5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 flipH="1" flipV="1">
            <a:off x="4139952" y="2492896"/>
            <a:ext cx="2441376" cy="1004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5292080" y="21328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i="1" dirty="0" smtClean="0"/>
              <a:t>One-line summary</a:t>
            </a:r>
          </a:p>
        </p:txBody>
      </p:sp>
      <p:pic>
        <p:nvPicPr>
          <p:cNvPr id="7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4139952" y="3645024"/>
            <a:ext cx="2441376" cy="1011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5364088" y="465313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i="1" dirty="0" smtClean="0"/>
              <a:t>Full details of the nature of the problem.</a:t>
            </a:r>
          </a:p>
        </p:txBody>
      </p:sp>
      <p:pic>
        <p:nvPicPr>
          <p:cNvPr id="9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 rot="4929380" flipH="1" flipV="1">
            <a:off x="693147" y="5089340"/>
            <a:ext cx="2441376" cy="984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>
            <p:custDataLst>
              <p:tags r:id="rId9"/>
            </p:custDataLst>
          </p:nvPr>
        </p:nvSpPr>
        <p:spPr>
          <a:xfrm>
            <a:off x="2411760" y="6023029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i="1" dirty="0" smtClean="0"/>
              <a:t>Search the knowledge base for solutions and information related to the description text.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115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pellchecker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29307"/>
          <a:stretch/>
        </p:blipFill>
        <p:spPr>
          <a:xfrm>
            <a:off x="3133908" y="2248347"/>
            <a:ext cx="5838964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Cheque</a:t>
            </a:r>
            <a:r>
              <a:rPr lang="en-US" dirty="0" smtClean="0"/>
              <a:t> yore </a:t>
            </a:r>
            <a:r>
              <a:rPr lang="en-US" dirty="0" err="1" smtClean="0"/>
              <a:t>speling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639278"/>
            <a:ext cx="31339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bring up the spellchecker,</a:t>
            </a:r>
          </a:p>
          <a:p>
            <a:r>
              <a:rPr lang="en-US" dirty="0" smtClean="0"/>
              <a:t>Hit Ctrl-Alt-C or</a:t>
            </a:r>
            <a:r>
              <a:rPr lang="en-US" dirty="0"/>
              <a:t> </a:t>
            </a:r>
            <a:r>
              <a:rPr lang="en-US" dirty="0" smtClean="0"/>
              <a:t>Shift-Alt-C or press the spell checker icon:</a:t>
            </a:r>
          </a:p>
          <a:p>
            <a:endParaRPr lang="en-US" dirty="0"/>
          </a:p>
        </p:txBody>
      </p:sp>
      <p:pic>
        <p:nvPicPr>
          <p:cNvPr id="6" name="Picture 5" descr="spellcheck-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859" y="3839607"/>
            <a:ext cx="419100" cy="45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002074"/>
            <a:ext cx="31339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only active on long text fields (such as the Description and update journals).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958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tegories.png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r="8225"/>
          <a:stretch>
            <a:fillRect/>
          </a:stretch>
        </p:blipFill>
        <p:spPr>
          <a:xfrm>
            <a:off x="181869" y="2038407"/>
            <a:ext cx="3298489" cy="165125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pic>
        <p:nvPicPr>
          <p:cNvPr id="5" name="Picture 4" descr="service-request-menu-ba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22" y="3816094"/>
            <a:ext cx="7353300" cy="355600"/>
          </a:xfrm>
          <a:prstGeom prst="rect">
            <a:avLst/>
          </a:prstGeom>
        </p:spPr>
      </p:pic>
      <p:pic>
        <p:nvPicPr>
          <p:cNvPr id="6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 flipH="1" flipV="1">
            <a:off x="7052680" y="3283949"/>
            <a:ext cx="1971792" cy="811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332941" y="2756711"/>
            <a:ext cx="4691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you choose “request for administration” or “request for information” the menu bar adds “Quick Close” and “Submit”.</a:t>
            </a:r>
            <a:endParaRPr lang="en-US" dirty="0"/>
          </a:p>
        </p:txBody>
      </p:sp>
      <p:pic>
        <p:nvPicPr>
          <p:cNvPr id="8" name="Picture 7" descr="interaction-category-incident-menubar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72" y="5157602"/>
            <a:ext cx="7366000" cy="342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80358" y="4326392"/>
            <a:ext cx="5544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service desk call can get </a:t>
            </a:r>
            <a:r>
              <a:rPr lang="en-US" i="1" dirty="0" smtClean="0"/>
              <a:t>escalated</a:t>
            </a:r>
            <a:r>
              <a:rPr lang="en-US" dirty="0" smtClean="0"/>
              <a:t> to a new incident or escalated to relate to an existing incident; or you can fix it immediately.</a:t>
            </a:r>
            <a:endParaRPr lang="en-US" dirty="0"/>
          </a:p>
        </p:txBody>
      </p:sp>
      <p:pic>
        <p:nvPicPr>
          <p:cNvPr id="10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17316387" flipH="1">
            <a:off x="2385022" y="4508176"/>
            <a:ext cx="1357613" cy="67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interaction-to-change-menu-bar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79" y="6421806"/>
            <a:ext cx="63373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96062" y="5674072"/>
            <a:ext cx="6183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request for a change will have to </a:t>
            </a:r>
            <a:r>
              <a:rPr lang="en-US" i="1" dirty="0" smtClean="0"/>
              <a:t>escalate</a:t>
            </a:r>
            <a:r>
              <a:rPr lang="en-US" dirty="0" smtClean="0"/>
              <a:t> into a change ticket and go through the appropriate workflow.</a:t>
            </a:r>
            <a:endParaRPr lang="en-US" dirty="0"/>
          </a:p>
        </p:txBody>
      </p:sp>
      <p:pic>
        <p:nvPicPr>
          <p:cNvPr id="13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17316387" flipH="1">
            <a:off x="1999130" y="5918708"/>
            <a:ext cx="1054532" cy="52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bakergd\AppData\Local\Microsoft\Windows\Temporary Internet Files\Content.IE5\99DWGKXT\MC900439805[1]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14178390" flipH="1" flipV="1">
            <a:off x="5661045" y="4884842"/>
            <a:ext cx="1115866" cy="491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0732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12870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Just used for reporting. </a:t>
            </a:r>
          </a:p>
          <a:p>
            <a:r>
              <a:rPr lang="en-US" dirty="0"/>
              <a:t>G</a:t>
            </a:r>
            <a:r>
              <a:rPr lang="en-US" dirty="0" smtClean="0"/>
              <a:t>et tweaked occasionally.</a:t>
            </a:r>
          </a:p>
          <a:p>
            <a:r>
              <a:rPr lang="en-US" dirty="0" smtClean="0"/>
              <a:t>Options depend on chosen Category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Subcategory and Classification</a:t>
            </a:r>
            <a:endParaRPr lang="en-US" sz="4000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255561" y="3670614"/>
            <a:ext cx="1808116" cy="30539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Incidents</a:t>
            </a:r>
          </a:p>
          <a:p>
            <a:pPr marL="0" indent="0">
              <a:buNone/>
            </a:pPr>
            <a:r>
              <a:rPr lang="en-US" dirty="0" smtClean="0"/>
              <a:t>Data</a:t>
            </a:r>
          </a:p>
          <a:p>
            <a:pPr marL="0" indent="0">
              <a:buNone/>
            </a:pPr>
            <a:r>
              <a:rPr lang="en-US" dirty="0" smtClean="0"/>
              <a:t>Desktop</a:t>
            </a:r>
          </a:p>
          <a:p>
            <a:pPr marL="0" indent="0">
              <a:buNone/>
            </a:pPr>
            <a:r>
              <a:rPr lang="en-US" dirty="0" smtClean="0"/>
              <a:t>Hardware</a:t>
            </a:r>
          </a:p>
          <a:p>
            <a:pPr marL="0" indent="0">
              <a:buNone/>
            </a:pPr>
            <a:r>
              <a:rPr lang="en-US" dirty="0" smtClean="0"/>
              <a:t>Network</a:t>
            </a:r>
          </a:p>
          <a:p>
            <a:pPr marL="0" indent="0">
              <a:buNone/>
            </a:pPr>
            <a:r>
              <a:rPr lang="en-US" dirty="0" smtClean="0"/>
              <a:t>Performance</a:t>
            </a:r>
          </a:p>
          <a:p>
            <a:pPr marL="0" indent="0">
              <a:buNone/>
            </a:pPr>
            <a:r>
              <a:rPr lang="en-US" dirty="0" smtClean="0"/>
              <a:t>Security</a:t>
            </a:r>
          </a:p>
          <a:p>
            <a:pPr marL="0" indent="0">
              <a:buNone/>
            </a:pPr>
            <a:r>
              <a:rPr lang="en-US" dirty="0" smtClean="0"/>
              <a:t>Software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2216076" y="3670614"/>
            <a:ext cx="2185461" cy="3053906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Request for Administration</a:t>
            </a:r>
          </a:p>
          <a:p>
            <a:pPr marL="0" indent="0">
              <a:buNone/>
            </a:pPr>
            <a:r>
              <a:rPr lang="en-US" sz="2200" dirty="0" smtClean="0"/>
              <a:t>Grant Access</a:t>
            </a:r>
          </a:p>
          <a:p>
            <a:pPr marL="0" indent="0">
              <a:buNone/>
            </a:pPr>
            <a:r>
              <a:rPr lang="en-US" sz="2200" dirty="0" smtClean="0"/>
              <a:t>Password Reset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4533126" y="3664284"/>
            <a:ext cx="2177414" cy="3053906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Request for Information</a:t>
            </a:r>
          </a:p>
          <a:p>
            <a:pPr marL="0" indent="0">
              <a:buNone/>
            </a:pPr>
            <a:r>
              <a:rPr lang="en-US" sz="2200" dirty="0" smtClean="0"/>
              <a:t>Complaint</a:t>
            </a:r>
          </a:p>
          <a:p>
            <a:pPr marL="0" indent="0">
              <a:buNone/>
            </a:pPr>
            <a:r>
              <a:rPr lang="en-US" sz="2200" dirty="0" smtClean="0"/>
              <a:t>General Information</a:t>
            </a:r>
          </a:p>
          <a:p>
            <a:pPr marL="0" indent="0">
              <a:buNone/>
            </a:pPr>
            <a:r>
              <a:rPr lang="en-US" sz="2200" dirty="0" smtClean="0"/>
              <a:t>How To</a:t>
            </a:r>
          </a:p>
          <a:p>
            <a:pPr marL="0" indent="0">
              <a:buNone/>
            </a:pPr>
            <a:r>
              <a:rPr lang="en-US" sz="2200" dirty="0" smtClean="0"/>
              <a:t>Invalid Request</a:t>
            </a:r>
          </a:p>
          <a:p>
            <a:pPr marL="0" indent="0">
              <a:buNone/>
            </a:pPr>
            <a:r>
              <a:rPr lang="en-US" sz="2200" dirty="0" smtClean="0"/>
              <a:t>Status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6811557" y="3670614"/>
            <a:ext cx="2177414" cy="3053906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Request for Change</a:t>
            </a:r>
          </a:p>
          <a:p>
            <a:pPr marL="0" indent="0">
              <a:buNone/>
            </a:pPr>
            <a:r>
              <a:rPr lang="en-US" sz="2200" dirty="0" smtClean="0"/>
              <a:t>Emergency</a:t>
            </a:r>
          </a:p>
          <a:p>
            <a:pPr marL="0" indent="0">
              <a:buNone/>
            </a:pPr>
            <a:r>
              <a:rPr lang="en-US" sz="2200" dirty="0" smtClean="0"/>
              <a:t>Normal</a:t>
            </a:r>
          </a:p>
          <a:p>
            <a:pPr marL="0" indent="0">
              <a:buNone/>
            </a:pPr>
            <a:r>
              <a:rPr lang="en-US" sz="2200" dirty="0" smtClean="0"/>
              <a:t>Standard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551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Which subcategory and classification should I use?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Make a reasonable guess</a:t>
            </a:r>
            <a:r>
              <a:rPr lang="en-AU" dirty="0" smtClean="0"/>
              <a:t>.</a:t>
            </a:r>
          </a:p>
          <a:p>
            <a:r>
              <a:rPr lang="en-AU" dirty="0" smtClean="0"/>
              <a:t>They are only used for reporting. </a:t>
            </a:r>
          </a:p>
          <a:p>
            <a:r>
              <a:rPr lang="en-AU" dirty="0" smtClean="0"/>
              <a:t>It doesn’t affect the workflow.</a:t>
            </a:r>
          </a:p>
          <a:p>
            <a:endParaRPr lang="en-AU" dirty="0" smtClean="0"/>
          </a:p>
          <a:p>
            <a:endParaRPr lang="en-AU" dirty="0" smtClean="0"/>
          </a:p>
        </p:txBody>
      </p:sp>
      <p:pic>
        <p:nvPicPr>
          <p:cNvPr id="67588" name="Picture 4" descr="C:\Users\bakergd\AppData\Local\Microsoft\Windows\Temporary Internet Files\Content.IE5\6ONP852I\MC90005679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293096"/>
            <a:ext cx="1928470" cy="576072"/>
          </a:xfrm>
          <a:prstGeom prst="rect">
            <a:avLst/>
          </a:prstGeom>
          <a:noFill/>
        </p:spPr>
      </p:pic>
      <p:pic>
        <p:nvPicPr>
          <p:cNvPr id="67589" name="Picture 5" descr="C:\Users\bakergd\AppData\Local\Microsoft\Windows\Temporary Internet Files\Content.IE5\WBIYETY7\MC90005637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980728"/>
            <a:ext cx="1792224" cy="1632204"/>
          </a:xfrm>
          <a:prstGeom prst="rect">
            <a:avLst/>
          </a:prstGeom>
          <a:noFill/>
        </p:spPr>
      </p:pic>
      <p:pic>
        <p:nvPicPr>
          <p:cNvPr id="67590" name="Picture 6" descr="C:\Users\bakergd\AppData\Local\Microsoft\Windows\Temporary Internet Files\Content.IE5\WBIYETY7\MC90007881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068960"/>
            <a:ext cx="2209800" cy="2628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742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AU" sz="4400" dirty="0" smtClean="0"/>
              <a:t>Classifications for Incidents (out-of-the-box)</a:t>
            </a:r>
            <a:endParaRPr lang="en-AU" sz="4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30948823"/>
              </p:ext>
            </p:extLst>
          </p:nvPr>
        </p:nvGraphicFramePr>
        <p:xfrm>
          <a:off x="179513" y="2276872"/>
          <a:ext cx="8784974" cy="4302759"/>
        </p:xfrm>
        <a:graphic>
          <a:graphicData uri="http://schemas.openxmlformats.org/drawingml/2006/table">
            <a:tbl>
              <a:tblPr firstRow="1" bandCol="1">
                <a:tableStyleId>{3C2FFA5D-87B4-456A-9821-1D502468CF0F}</a:tableStyleId>
              </a:tblPr>
              <a:tblGrid>
                <a:gridCol w="1584175"/>
                <a:gridCol w="1368152"/>
                <a:gridCol w="1296144"/>
                <a:gridCol w="1296144"/>
                <a:gridCol w="1584176"/>
                <a:gridCol w="1656183"/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access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data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software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hardware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performance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security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authorization error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data or file corrupted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error message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hardware failure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performance degradation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security breach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aseline="0" dirty="0" smtClean="0"/>
                        <a:t>data or file incorrect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function or feature not working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missing or stolen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system or application hangs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security event/message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login failure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aseline="0" dirty="0" smtClean="0"/>
                        <a:t>storage limit exceeded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aseline="0" dirty="0" smtClean="0"/>
                        <a:t>job failed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virus alert</a:t>
                      </a:r>
                    </a:p>
                    <a:p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data or file missing</a:t>
                      </a: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aseline="0" dirty="0" smtClean="0"/>
                        <a:t>system down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authorization error</a:t>
                      </a:r>
                    </a:p>
                    <a:p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0853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Impact and Urgency define Priority</a:t>
            </a:r>
            <a:endParaRPr lang="en-AU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50429971"/>
              </p:ext>
            </p:extLst>
          </p:nvPr>
        </p:nvGraphicFramePr>
        <p:xfrm>
          <a:off x="457200" y="2440224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Impact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Urgency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1 – Enterprise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1 – Critical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2 – Site/Dept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2 – High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3 – Multiple Users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3 – Average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4 – User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4 - Low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251520" y="4643446"/>
            <a:ext cx="4992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tx2">
                    <a:lumMod val="75000"/>
                  </a:schemeClr>
                </a:solidFill>
              </a:rPr>
              <a:t>Enterprise + Critical or High = Highest priority.</a:t>
            </a:r>
          </a:p>
          <a:p>
            <a:r>
              <a:rPr lang="en-AU" dirty="0" smtClean="0">
                <a:solidFill>
                  <a:schemeClr val="tx2">
                    <a:lumMod val="75000"/>
                  </a:schemeClr>
                </a:solidFill>
              </a:rPr>
              <a:t>Site/Dept + Critical = Highest priority</a:t>
            </a:r>
          </a:p>
          <a:p>
            <a:r>
              <a:rPr lang="en-AU" dirty="0" smtClean="0">
                <a:solidFill>
                  <a:schemeClr val="tx2">
                    <a:lumMod val="75000"/>
                  </a:schemeClr>
                </a:solidFill>
              </a:rPr>
              <a:t>....</a:t>
            </a:r>
          </a:p>
          <a:p>
            <a:r>
              <a:rPr lang="en-AU" dirty="0" smtClean="0">
                <a:solidFill>
                  <a:schemeClr val="tx2">
                    <a:lumMod val="75000"/>
                  </a:schemeClr>
                </a:solidFill>
              </a:rPr>
              <a:t>User + Low = Lowest priority</a:t>
            </a:r>
            <a:endParaRPr lang="en-A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4004743" y="6169963"/>
            <a:ext cx="4992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i="1" dirty="0" smtClean="0">
                <a:solidFill>
                  <a:srgbClr val="000000"/>
                </a:solidFill>
              </a:rPr>
              <a:t>High priority incidents have special handling.</a:t>
            </a:r>
            <a:endParaRPr lang="en-AU" i="1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4352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en-AU" sz="4000" dirty="0" smtClean="0"/>
              <a:t>Congratulations! You have completed all mandatory fields!</a:t>
            </a:r>
            <a:endParaRPr lang="en-AU" sz="4000" dirty="0"/>
          </a:p>
        </p:txBody>
      </p:sp>
      <p:pic>
        <p:nvPicPr>
          <p:cNvPr id="5" name="Picture 6" descr="C:\Users\bakergd\AppData\Local\Microsoft\Windows\Temporary Internet Files\Content.IE5\6ONP852I\MC900445254[1].wmf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916690"/>
            <a:ext cx="1135685" cy="1736446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 common fields…</a:t>
            </a:r>
          </a:p>
          <a:p>
            <a:pPr lvl="1"/>
            <a:r>
              <a:rPr lang="en-US" dirty="0" smtClean="0"/>
              <a:t>Medium of request (email, chat, </a:t>
            </a:r>
            <a:r>
              <a:rPr lang="en-US" dirty="0" err="1" smtClean="0"/>
              <a:t>phone,fax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Call back method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lternate contact number</a:t>
            </a:r>
          </a:p>
          <a:p>
            <a:pPr lvl="1"/>
            <a:r>
              <a:rPr lang="en-US" dirty="0" smtClean="0"/>
              <a:t>Attachments (other supporting documents)</a:t>
            </a:r>
          </a:p>
          <a:p>
            <a:pPr lvl="1"/>
            <a:r>
              <a:rPr lang="en-US" dirty="0" smtClean="0"/>
              <a:t>Expected resolution date</a:t>
            </a:r>
          </a:p>
          <a:p>
            <a:pPr lvl="1"/>
            <a:r>
              <a:rPr lang="en-US" dirty="0" smtClean="0"/>
              <a:t>Closure code and Solution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354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Usually… make </a:t>
            </a:r>
            <a:r>
              <a:rPr lang="en-US" dirty="0" smtClean="0"/>
              <a:t>less</a:t>
            </a:r>
            <a:r>
              <a:rPr lang="en-US" dirty="0"/>
              <a:t> </a:t>
            </a:r>
            <a:r>
              <a:rPr lang="en-US" dirty="0" smtClean="0"/>
              <a:t>experienced </a:t>
            </a:r>
            <a:r>
              <a:rPr lang="en-US" dirty="0" smtClean="0"/>
              <a:t>staff </a:t>
            </a:r>
            <a:r>
              <a:rPr lang="en-US" dirty="0" smtClean="0"/>
              <a:t>do the following:</a:t>
            </a:r>
          </a:p>
          <a:p>
            <a:pPr lvl="1"/>
            <a:r>
              <a:rPr lang="en-US" dirty="0" smtClean="0"/>
              <a:t>Answer the phones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onitor for incoming email requests</a:t>
            </a:r>
          </a:p>
          <a:p>
            <a:pPr lvl="1"/>
            <a:r>
              <a:rPr lang="en-US" dirty="0" smtClean="0"/>
              <a:t>Process requests coming in through employee self-service</a:t>
            </a:r>
          </a:p>
          <a:p>
            <a:pPr lvl="1"/>
            <a:r>
              <a:rPr lang="en-US" dirty="0" smtClean="0"/>
              <a:t>Handle what they can, escalate what they can’t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Often called a “help desk” or “service desk”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How to structure a team’s work</a:t>
            </a:r>
            <a:endParaRPr lang="en-US" sz="4000" dirty="0"/>
          </a:p>
        </p:txBody>
      </p:sp>
      <p:pic>
        <p:nvPicPr>
          <p:cNvPr id="4" name="Picture 3" descr="200387759-0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650" y="3456318"/>
            <a:ext cx="1280203" cy="34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90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quick-close-interaction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50" t="-24857" r="-5361" b="-14045"/>
          <a:stretch/>
        </p:blipFill>
        <p:spPr>
          <a:xfrm>
            <a:off x="265553" y="358588"/>
            <a:ext cx="8179200" cy="7153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you solve it now?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810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quick-close-wizard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 t="15136" r="-4916" b="-10740"/>
          <a:stretch/>
        </p:blipFill>
        <p:spPr>
          <a:xfrm>
            <a:off x="1080000" y="2248348"/>
            <a:ext cx="6537960" cy="44875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(Quick Close) Provide a fulfillment code and solution</a:t>
            </a:r>
            <a:endParaRPr lang="en-US" sz="4400" dirty="0"/>
          </a:p>
        </p:txBody>
      </p:sp>
      <p:pic>
        <p:nvPicPr>
          <p:cNvPr id="5" name="Picture 4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 rot="16490089">
            <a:off x="5615110" y="5900982"/>
            <a:ext cx="775660" cy="9312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389157" y="6366591"/>
            <a:ext cx="275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And then press “Finish”.</a:t>
            </a:r>
          </a:p>
        </p:txBody>
      </p:sp>
    </p:spTree>
    <p:extLst>
      <p:ext uri="{BB962C8B-B14F-4D97-AF65-F5344CB8AC3E}">
        <p14:creationId xmlns:p14="http://schemas.microsoft.com/office/powerpoint/2010/main" val="4149703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quick-closed-interaction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" b="-892"/>
          <a:stretch/>
        </p:blipFill>
        <p:spPr>
          <a:xfrm>
            <a:off x="1491130" y="2124000"/>
            <a:ext cx="6210300" cy="41904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(Quick Close) Done!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075765" y="2644588"/>
            <a:ext cx="3526117" cy="89647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2058" y="6211669"/>
            <a:ext cx="8979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customer has just been emailed by Service Manager to say that this ticket has been opened and then closed. It also appears in employee self-service view.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925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Imagine you have been called by a customer asking for some information. Log a ticket in their name by going to “Service Desk” then “Register New Interaction”</a:t>
            </a:r>
          </a:p>
          <a:p>
            <a:r>
              <a:rPr lang="en-US" dirty="0" smtClean="0"/>
              <a:t>Your instructor will suggest an appropriate Service and/or Affected CI</a:t>
            </a:r>
          </a:p>
          <a:p>
            <a:r>
              <a:rPr lang="en-US" dirty="0" smtClean="0"/>
              <a:t>Write a title and description.</a:t>
            </a:r>
          </a:p>
          <a:p>
            <a:r>
              <a:rPr lang="en-US" dirty="0" smtClean="0"/>
              <a:t>Set the category to “request for information”.</a:t>
            </a:r>
          </a:p>
          <a:p>
            <a:r>
              <a:rPr lang="en-US" dirty="0" smtClean="0"/>
              <a:t>Find a suitable subcategory and classification.</a:t>
            </a:r>
          </a:p>
          <a:p>
            <a:r>
              <a:rPr lang="en-US" dirty="0" smtClean="0"/>
              <a:t>The impact and urgency are likely to be low.</a:t>
            </a:r>
          </a:p>
          <a:p>
            <a:r>
              <a:rPr lang="en-US" dirty="0" smtClean="0"/>
              <a:t>Hit quick close and supply a solution and fulfillment code.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– Quick Close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22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AU" dirty="0" smtClean="0"/>
              <a:t>Searching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2924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AU" dirty="0" smtClean="0"/>
              <a:t>Searching Tricks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0000"/>
                </a:solidFill>
              </a:rPr>
              <a:t>Smart Search</a:t>
            </a:r>
            <a:r>
              <a:rPr lang="en-AU" dirty="0" smtClean="0"/>
              <a:t> Enter </a:t>
            </a:r>
            <a:r>
              <a:rPr lang="en-AU" u="sng" dirty="0" smtClean="0"/>
              <a:t>10146</a:t>
            </a:r>
            <a:r>
              <a:rPr lang="en-AU" dirty="0" smtClean="0"/>
              <a:t> to find </a:t>
            </a:r>
            <a:r>
              <a:rPr lang="en-AU" u="sng" dirty="0" smtClean="0"/>
              <a:t>SD10146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ROB* </a:t>
            </a:r>
            <a:r>
              <a:rPr lang="en-AU" dirty="0" smtClean="0"/>
              <a:t>This field begins with “</a:t>
            </a:r>
            <a:r>
              <a:rPr lang="en-AU" u="sng" dirty="0" smtClean="0"/>
              <a:t>ROB</a:t>
            </a:r>
            <a:r>
              <a:rPr lang="en-AU" dirty="0" smtClean="0"/>
              <a:t>”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*ROB* </a:t>
            </a:r>
            <a:r>
              <a:rPr lang="en-AU" dirty="0" smtClean="0"/>
              <a:t>This field has “</a:t>
            </a:r>
            <a:r>
              <a:rPr lang="en-AU" u="sng" dirty="0" smtClean="0"/>
              <a:t>ROB</a:t>
            </a:r>
            <a:r>
              <a:rPr lang="en-AU" dirty="0" smtClean="0"/>
              <a:t>” in it somewhere</a:t>
            </a:r>
          </a:p>
          <a:p>
            <a:r>
              <a:rPr lang="en-AU" dirty="0" smtClean="0">
                <a:solidFill>
                  <a:srgbClr val="FF0000"/>
                </a:solidFill>
              </a:rPr>
              <a:t>&gt;SD10148 </a:t>
            </a:r>
            <a:r>
              <a:rPr lang="en-AU" dirty="0" smtClean="0"/>
              <a:t>Find any ticket newer than SD10148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0288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A search can return several results; possible output styles</a:t>
            </a:r>
            <a:endParaRPr lang="en-AU" sz="3600" dirty="0"/>
          </a:p>
        </p:txBody>
      </p:sp>
      <p:pic>
        <p:nvPicPr>
          <p:cNvPr id="5" name="Picture 4" descr="lotsa-search-results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rcRect l="21594" t="14666" r="771" b="978"/>
          <a:stretch>
            <a:fillRect/>
          </a:stretch>
        </p:blipFill>
        <p:spPr>
          <a:xfrm>
            <a:off x="342112" y="2770383"/>
            <a:ext cx="3624175" cy="3106140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4"/>
            </p:custDataLst>
          </p:nvPr>
        </p:nvSpPr>
        <p:spPr>
          <a:xfrm>
            <a:off x="182500" y="2053882"/>
            <a:ext cx="1011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 smtClean="0"/>
              <a:t>Style 1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050" y="2870024"/>
            <a:ext cx="3624175" cy="1859067"/>
          </a:xfrm>
          <a:prstGeom prst="rect">
            <a:avLst/>
          </a:prstGeom>
        </p:spPr>
      </p:pic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4521438" y="2057827"/>
            <a:ext cx="1011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 smtClean="0"/>
              <a:t>Style 2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4774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one match? You go straight to the record.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No matches?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Small matches</a:t>
            </a:r>
            <a:endParaRPr lang="en-US" sz="4400" dirty="0"/>
          </a:p>
        </p:txBody>
      </p:sp>
      <p:pic>
        <p:nvPicPr>
          <p:cNvPr id="4" name="Picture 3" descr="no-interact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467" y="4127966"/>
            <a:ext cx="61341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27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want to find the ticket you just closed.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ook for records closed between yesterday and today</a:t>
            </a:r>
          </a:p>
          <a:p>
            <a:pPr lvl="1"/>
            <a:r>
              <a:rPr lang="en-US" dirty="0" smtClean="0"/>
              <a:t>Or, look for records where you are the owner</a:t>
            </a:r>
          </a:p>
          <a:p>
            <a:pPr lvl="1"/>
            <a:r>
              <a:rPr lang="en-US" dirty="0" smtClean="0"/>
              <a:t>Or, look for records with that primary contact</a:t>
            </a:r>
          </a:p>
          <a:p>
            <a:r>
              <a:rPr lang="en-US" dirty="0" smtClean="0"/>
              <a:t>Search for all open tickets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– Searching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4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Should do stuff about views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7390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your customer’s time is much more valuable that your staffing costs.</a:t>
            </a:r>
          </a:p>
          <a:p>
            <a:pPr lvl="1"/>
            <a:r>
              <a:rPr lang="en-US" dirty="0" smtClean="0"/>
              <a:t>Stock broking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arliament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When your team is very small.</a:t>
            </a:r>
          </a:p>
          <a:p>
            <a:endParaRPr lang="en-US" dirty="0"/>
          </a:p>
          <a:p>
            <a:r>
              <a:rPr lang="en-US" dirty="0" smtClean="0"/>
              <a:t>When your team is a Theory-of-Constraints bottleneck for the </a:t>
            </a:r>
            <a:r>
              <a:rPr lang="en-US" dirty="0" err="1" smtClean="0"/>
              <a:t>organisation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is that a bad idea?</a:t>
            </a:r>
            <a:endParaRPr lang="en-US" dirty="0"/>
          </a:p>
        </p:txBody>
      </p:sp>
      <p:pic>
        <p:nvPicPr>
          <p:cNvPr id="6" name="Picture 5" descr="rbsb2_0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286" y="2988390"/>
            <a:ext cx="1572820" cy="365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62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Service Manager tools; what you can work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720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 I can’t solve it immediately?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 the ticket as before</a:t>
            </a:r>
          </a:p>
          <a:p>
            <a:r>
              <a:rPr lang="en-US" dirty="0"/>
              <a:t>H</a:t>
            </a:r>
            <a:r>
              <a:rPr lang="en-US" dirty="0" smtClean="0"/>
              <a:t>it “Submit” instead of “Quick Close”.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377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fi-submit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b="136"/>
          <a:stretch/>
        </p:blipFill>
        <p:spPr>
          <a:xfrm>
            <a:off x="-2980" y="1530000"/>
            <a:ext cx="7745505" cy="5317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Submit = Save</a:t>
            </a:r>
            <a:endParaRPr lang="en-US" dirty="0"/>
          </a:p>
        </p:txBody>
      </p:sp>
      <p:pic>
        <p:nvPicPr>
          <p:cNvPr id="5" name="Picture 4" descr="interaction-add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879" y="1449593"/>
            <a:ext cx="3556000" cy="558800"/>
          </a:xfrm>
          <a:prstGeom prst="rect">
            <a:avLst/>
          </a:prstGeom>
        </p:spPr>
      </p:pic>
      <p:pic>
        <p:nvPicPr>
          <p:cNvPr id="6" name="Picture 5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 rot="17418595" flipV="1">
            <a:off x="4105488" y="800195"/>
            <a:ext cx="1554875" cy="22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odo-with-interaction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" b="-1269"/>
          <a:stretch/>
        </p:blipFill>
        <p:spPr>
          <a:xfrm>
            <a:off x="1886833" y="2329200"/>
            <a:ext cx="5549900" cy="4528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ticket is now in the to-do view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66057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377126" y="2672269"/>
            <a:ext cx="37668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Someone else called asking for the same thing.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You can also create templates if this happens a lot. (Then use Apply Template to fill fields in quickly.)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3810172" y="2903208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651606">
            <a:off x="4193488" y="3352527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12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290516" y="3497047"/>
            <a:ext cx="2573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Show or link to related records.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" name="Picture 1" descr="related-menu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" b="17215"/>
          <a:stretch/>
        </p:blipFill>
        <p:spPr>
          <a:xfrm>
            <a:off x="704984" y="2539579"/>
            <a:ext cx="3883152" cy="3463200"/>
          </a:xfrm>
          <a:prstGeom prst="rect">
            <a:avLst/>
          </a:prstGeom>
        </p:spPr>
      </p:pic>
      <p:sp>
        <p:nvSpPr>
          <p:cNvPr id="6" name="Left Arrow 5"/>
          <p:cNvSpPr/>
          <p:nvPr/>
        </p:nvSpPr>
        <p:spPr>
          <a:xfrm>
            <a:off x="3839022" y="3480550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20183291">
            <a:off x="3696105" y="4467679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2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290516" y="3497047"/>
            <a:ext cx="3517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a good idea to write up anything complicated. Then other staff can search for it later and learn from your wisdom.</a:t>
            </a:r>
          </a:p>
        </p:txBody>
      </p:sp>
      <p:sp>
        <p:nvSpPr>
          <p:cNvPr id="6" name="Left Arrow 5"/>
          <p:cNvSpPr/>
          <p:nvPr/>
        </p:nvSpPr>
        <p:spPr>
          <a:xfrm>
            <a:off x="3697400" y="3777469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3696105" y="4072218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1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290516" y="3998240"/>
            <a:ext cx="3517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Send yourself an email to remind yourself to work on this again.</a:t>
            </a:r>
          </a:p>
        </p:txBody>
      </p:sp>
      <p:sp>
        <p:nvSpPr>
          <p:cNvPr id="6" name="Left Arrow 5"/>
          <p:cNvSpPr/>
          <p:nvPr/>
        </p:nvSpPr>
        <p:spPr>
          <a:xfrm>
            <a:off x="3697400" y="4301486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221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minder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1" b="6527"/>
          <a:stretch/>
        </p:blipFill>
        <p:spPr>
          <a:xfrm>
            <a:off x="-273899" y="2363812"/>
            <a:ext cx="7650480" cy="3960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Send Reminder Screen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14081" y="2143795"/>
            <a:ext cx="2907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How long? D HH:MM:SS.</a:t>
            </a:r>
          </a:p>
        </p:txBody>
      </p:sp>
      <p:sp>
        <p:nvSpPr>
          <p:cNvPr id="6" name="Left Arrow 5"/>
          <p:cNvSpPr/>
          <p:nvPr/>
        </p:nvSpPr>
        <p:spPr>
          <a:xfrm rot="19842180">
            <a:off x="2605638" y="2964358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376581" y="2143795"/>
            <a:ext cx="1863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972109"/>
                </a:solidFill>
              </a:rPr>
              <a:t>Is </a:t>
            </a:r>
            <a:r>
              <a:rPr lang="en-US" dirty="0">
                <a:solidFill>
                  <a:srgbClr val="972109"/>
                </a:solidFill>
              </a:rPr>
              <a:t>that working hours, or clock hours? On what shift?</a:t>
            </a:r>
          </a:p>
        </p:txBody>
      </p:sp>
      <p:sp>
        <p:nvSpPr>
          <p:cNvPr id="8" name="Left Arrow 7"/>
          <p:cNvSpPr/>
          <p:nvPr/>
        </p:nvSpPr>
        <p:spPr>
          <a:xfrm rot="19842180">
            <a:off x="5997623" y="3116758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76581" y="4028221"/>
            <a:ext cx="1863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972109"/>
                </a:solidFill>
              </a:rPr>
              <a:t>Do you want the reminder even if you’ve worked on it?</a:t>
            </a:r>
            <a:endParaRPr lang="en-US" dirty="0">
              <a:solidFill>
                <a:srgbClr val="972109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5895460" y="4382887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47860" y="6135314"/>
            <a:ext cx="2892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972109"/>
                </a:solidFill>
              </a:rPr>
              <a:t>What do you want the reminder to say?</a:t>
            </a:r>
            <a:endParaRPr lang="en-US" dirty="0">
              <a:solidFill>
                <a:srgbClr val="972109"/>
              </a:solidFill>
            </a:endParaRPr>
          </a:p>
        </p:txBody>
      </p:sp>
      <p:sp>
        <p:nvSpPr>
          <p:cNvPr id="12" name="Left Arrow 11"/>
          <p:cNvSpPr/>
          <p:nvPr/>
        </p:nvSpPr>
        <p:spPr>
          <a:xfrm>
            <a:off x="3765606" y="6098914"/>
            <a:ext cx="2252197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734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307010" y="4344635"/>
            <a:ext cx="3517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not real unless you’ve put it on to a dead tree, eh?</a:t>
            </a:r>
          </a:p>
        </p:txBody>
      </p:sp>
      <p:sp>
        <p:nvSpPr>
          <p:cNvPr id="6" name="Left Arrow 5"/>
          <p:cNvSpPr/>
          <p:nvPr/>
        </p:nvSpPr>
        <p:spPr>
          <a:xfrm>
            <a:off x="3697400" y="4598396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53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dirty="0" smtClean="0"/>
              <a:t>equest information</a:t>
            </a:r>
            <a:r>
              <a:rPr lang="en-US" i="1" dirty="0" smtClean="0"/>
              <a:t>  (service request)</a:t>
            </a:r>
          </a:p>
          <a:p>
            <a:r>
              <a:rPr lang="en-US" dirty="0" smtClean="0"/>
              <a:t>Request some service</a:t>
            </a:r>
            <a:r>
              <a:rPr lang="en-US" i="1" dirty="0"/>
              <a:t> (service request)</a:t>
            </a:r>
            <a:endParaRPr lang="en-US" dirty="0" smtClean="0"/>
          </a:p>
          <a:p>
            <a:r>
              <a:rPr lang="en-US" dirty="0" smtClean="0"/>
              <a:t>Report that something has broken and needs to be fixed  </a:t>
            </a:r>
            <a:r>
              <a:rPr lang="en-US" i="1" dirty="0" smtClean="0"/>
              <a:t>(incident)</a:t>
            </a:r>
            <a:endParaRPr lang="en-US" dirty="0" smtClean="0"/>
          </a:p>
          <a:p>
            <a:r>
              <a:rPr lang="en-US" dirty="0" smtClean="0"/>
              <a:t>Needing a change in process or environment </a:t>
            </a:r>
            <a:r>
              <a:rPr lang="en-US" i="1" dirty="0" smtClean="0"/>
              <a:t>(change)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do customers call about?</a:t>
            </a:r>
            <a:endParaRPr lang="en-US" sz="4000" dirty="0"/>
          </a:p>
        </p:txBody>
      </p:sp>
      <p:pic>
        <p:nvPicPr>
          <p:cNvPr id="4" name="Picture 3" descr="BES_07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782" y="4529250"/>
            <a:ext cx="3447403" cy="23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42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307010" y="4905465"/>
            <a:ext cx="35174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 something that must be done before this ticket will be allowed to close. (Only applies to tickets which have a related incident.)</a:t>
            </a:r>
          </a:p>
        </p:txBody>
      </p:sp>
      <p:sp>
        <p:nvSpPr>
          <p:cNvPr id="6" name="Left Arrow 5"/>
          <p:cNvSpPr/>
          <p:nvPr/>
        </p:nvSpPr>
        <p:spPr>
          <a:xfrm>
            <a:off x="3779870" y="5159226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64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quired-ac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9" b="3709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Adding a required action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8212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307010" y="5103405"/>
            <a:ext cx="3517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you have service level agreements, this shows the alarms that have fired. E.g. 50% of allowed time has been used.</a:t>
            </a:r>
          </a:p>
        </p:txBody>
      </p:sp>
      <p:sp>
        <p:nvSpPr>
          <p:cNvPr id="6" name="Left Arrow 5"/>
          <p:cNvSpPr/>
          <p:nvPr/>
        </p:nvSpPr>
        <p:spPr>
          <a:xfrm>
            <a:off x="3779870" y="5406651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571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re-action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4" r="-36571"/>
          <a:stretch/>
        </p:blipFill>
        <p:spPr>
          <a:xfrm>
            <a:off x="666000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What can I do with a ticket?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610092" y="5614653"/>
            <a:ext cx="3181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They don’t need it any more.</a:t>
            </a:r>
          </a:p>
        </p:txBody>
      </p:sp>
      <p:sp>
        <p:nvSpPr>
          <p:cNvPr id="6" name="Left Arrow 5"/>
          <p:cNvSpPr/>
          <p:nvPr/>
        </p:nvSpPr>
        <p:spPr>
          <a:xfrm>
            <a:off x="3928316" y="5687066"/>
            <a:ext cx="1451494" cy="29691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85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Imagine you have been called by a customer asking for some information that requires some research. Log a ticket in their name.</a:t>
            </a:r>
          </a:p>
          <a:p>
            <a:r>
              <a:rPr lang="en-US" dirty="0" smtClean="0"/>
              <a:t>Instead of “Quick Close”, use “Submit”.</a:t>
            </a:r>
          </a:p>
          <a:p>
            <a:r>
              <a:rPr lang="en-US" dirty="0" smtClean="0"/>
              <a:t>Find the ticket in your to-do queue. Double-click on it.</a:t>
            </a:r>
          </a:p>
          <a:p>
            <a:r>
              <a:rPr lang="en-US" dirty="0" smtClean="0"/>
              <a:t>Send yourself a reminder to work on it in a few minutes’ time. Use a Pop-up or Email.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– More 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85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Assignment and Journals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913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4337189"/>
              </p:ext>
            </p:extLst>
          </p:nvPr>
        </p:nvGraphicFramePr>
        <p:xfrm>
          <a:off x="699247" y="2248347"/>
          <a:ext cx="7745505" cy="3877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Ticket Lifecycle</a:t>
            </a:r>
            <a:br>
              <a:rPr lang="en-US" sz="3200" dirty="0" smtClean="0"/>
            </a:br>
            <a:r>
              <a:rPr lang="en-US" sz="3200" dirty="0" smtClean="0"/>
              <a:t>(Request for Information or Incident)</a:t>
            </a: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6679348" y="2280601"/>
            <a:ext cx="1253061" cy="877102"/>
            <a:chOff x="3765682" y="1992994"/>
            <a:chExt cx="1253061" cy="877102"/>
          </a:xfrm>
        </p:grpSpPr>
        <p:sp>
          <p:nvSpPr>
            <p:cNvPr id="7" name="Rounded Rectangle 6"/>
            <p:cNvSpPr/>
            <p:nvPr/>
          </p:nvSpPr>
          <p:spPr>
            <a:xfrm>
              <a:off x="3765682" y="1992994"/>
              <a:ext cx="1253061" cy="877102"/>
            </a:xfrm>
            <a:prstGeom prst="roundRect">
              <a:avLst>
                <a:gd name="adj" fmla="val 166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3808506" y="2035818"/>
              <a:ext cx="1167413" cy="791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 smtClean="0"/>
                <a:t>Abandoned</a:t>
              </a:r>
              <a:endParaRPr lang="en-US" sz="15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74692" y="3282277"/>
            <a:ext cx="1253061" cy="877102"/>
            <a:chOff x="3765682" y="1992994"/>
            <a:chExt cx="1253061" cy="877102"/>
          </a:xfrm>
        </p:grpSpPr>
        <p:sp>
          <p:nvSpPr>
            <p:cNvPr id="10" name="Rounded Rectangle 9"/>
            <p:cNvSpPr/>
            <p:nvPr/>
          </p:nvSpPr>
          <p:spPr>
            <a:xfrm>
              <a:off x="3765682" y="1992994"/>
              <a:ext cx="1253061" cy="877102"/>
            </a:xfrm>
            <a:prstGeom prst="roundRect">
              <a:avLst>
                <a:gd name="adj" fmla="val 166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3808506" y="2035818"/>
              <a:ext cx="1167413" cy="791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 smtClean="0"/>
                <a:t>Customer Not Satisfied</a:t>
              </a:r>
              <a:endParaRPr lang="en-US" sz="1500" kern="1200" dirty="0"/>
            </a:p>
          </p:txBody>
        </p:sp>
      </p:grpSp>
      <p:sp>
        <p:nvSpPr>
          <p:cNvPr id="12" name="Bent-Up Arrow 11"/>
          <p:cNvSpPr/>
          <p:nvPr/>
        </p:nvSpPr>
        <p:spPr>
          <a:xfrm>
            <a:off x="5923393" y="4305430"/>
            <a:ext cx="744358" cy="847426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Bent-Up Arrow 12"/>
          <p:cNvSpPr/>
          <p:nvPr/>
        </p:nvSpPr>
        <p:spPr>
          <a:xfrm rot="10800000">
            <a:off x="4571348" y="3421544"/>
            <a:ext cx="1603344" cy="466537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343648" y="5005574"/>
            <a:ext cx="331694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Request for administration </a:t>
            </a:r>
            <a:r>
              <a:rPr lang="en-US" dirty="0" smtClean="0"/>
              <a:t>adds a status “Waiting for Approval”.</a:t>
            </a:r>
          </a:p>
          <a:p>
            <a:r>
              <a:rPr lang="en-US" b="1" dirty="0" smtClean="0"/>
              <a:t>Request for change</a:t>
            </a:r>
            <a:r>
              <a:rPr lang="en-US" dirty="0" smtClean="0"/>
              <a:t> has no “Categorized” or “Fulfilled” status.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913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45670"/>
              </p:ext>
            </p:extLst>
          </p:nvPr>
        </p:nvGraphicFramePr>
        <p:xfrm>
          <a:off x="698500" y="2247900"/>
          <a:ext cx="7747000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3500"/>
                <a:gridCol w="38735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Meaning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Registered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Recorded, written down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Categorised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Subcategory and classification have been filled in.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Assigned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Given to a group and/or</a:t>
                      </a:r>
                      <a:r>
                        <a:rPr lang="en-US" baseline="0" dirty="0" smtClean="0"/>
                        <a:t> a person to work on.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Fulfilled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 think we’re done; waiting on the customer to say so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Closed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customer thinks we’re done too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Status…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127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79" y="2248347"/>
            <a:ext cx="7658684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Moving to the next status</a:t>
            </a:r>
            <a:endParaRPr lang="en-US" sz="4800" dirty="0"/>
          </a:p>
        </p:txBody>
      </p:sp>
      <p:pic>
        <p:nvPicPr>
          <p:cNvPr id="5" name="Picture 4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 rot="517367" flipH="1" flipV="1">
            <a:off x="7288161" y="2339310"/>
            <a:ext cx="1379818" cy="2207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4310" y="6350764"/>
            <a:ext cx="5654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only status after “Registered” is “Categorized”.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942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Updating the status like this lets the customer know that a ticket is being worked on. (Quick Close is no longer available.)</a:t>
            </a:r>
          </a:p>
          <a:p>
            <a:r>
              <a:rPr lang="en-US" dirty="0" smtClean="0"/>
              <a:t>Some Service Level Objectives are based around the length of time a ticket spends in each state.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should I bother?</a:t>
            </a:r>
            <a:endParaRPr lang="en-US" dirty="0"/>
          </a:p>
        </p:txBody>
      </p:sp>
      <p:pic>
        <p:nvPicPr>
          <p:cNvPr id="5" name="Picture 4" descr="BU00130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13" y="3536479"/>
            <a:ext cx="1505762" cy="312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80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Logging (Entitlement Phase)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15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ome </a:t>
            </a:r>
            <a:r>
              <a:rPr lang="en-US" dirty="0" err="1" smtClean="0"/>
              <a:t>organisations</a:t>
            </a:r>
            <a:r>
              <a:rPr lang="en-US" dirty="0"/>
              <a:t> </a:t>
            </a:r>
            <a:r>
              <a:rPr lang="en-US" dirty="0" smtClean="0"/>
              <a:t>simplify ticket workflow further.</a:t>
            </a:r>
          </a:p>
          <a:p>
            <a:pPr lvl="1"/>
            <a:r>
              <a:rPr lang="en-US" dirty="0" smtClean="0"/>
              <a:t>Some don’t bother updating the status.</a:t>
            </a:r>
          </a:p>
          <a:p>
            <a:pPr lvl="1"/>
            <a:r>
              <a:rPr lang="en-US" dirty="0" smtClean="0"/>
              <a:t>Some just use one kind of ticket (everything is an interaction, or everything is an incident).</a:t>
            </a:r>
          </a:p>
          <a:p>
            <a:pPr lvl="1"/>
            <a:r>
              <a:rPr lang="en-US" dirty="0" smtClean="0"/>
              <a:t>Some remove or add other fields</a:t>
            </a:r>
          </a:p>
          <a:p>
            <a:pPr lvl="1"/>
            <a:r>
              <a:rPr lang="en-US" dirty="0" smtClean="0"/>
              <a:t>Feel free to sleep for the next few slides</a:t>
            </a:r>
          </a:p>
          <a:p>
            <a:r>
              <a:rPr lang="en-US" dirty="0" smtClean="0"/>
              <a:t>But everyone keeps “Assignee”</a:t>
            </a:r>
          </a:p>
          <a:p>
            <a:pPr lvl="1"/>
            <a:r>
              <a:rPr lang="en-US" dirty="0" smtClean="0"/>
              <a:t>… and Assignment Group</a:t>
            </a:r>
          </a:p>
          <a:p>
            <a:pPr lvl="1"/>
            <a:r>
              <a:rPr lang="en-US" dirty="0" smtClean="0"/>
              <a:t>… and Activity Logs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I’m not persuaded</a:t>
            </a:r>
            <a:endParaRPr lang="en-US" dirty="0"/>
          </a:p>
        </p:txBody>
      </p:sp>
      <p:pic>
        <p:nvPicPr>
          <p:cNvPr id="4" name="Picture 3" descr="j01788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424" y="4742248"/>
            <a:ext cx="3189576" cy="211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95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ave-interac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0" b="398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….anyway, remember to save your work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38849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ssigned-status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9128" b="1202"/>
          <a:stretch/>
        </p:blipFill>
        <p:spPr>
          <a:xfrm>
            <a:off x="698501" y="2247900"/>
            <a:ext cx="3470400" cy="8532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… And on to the “Assigned” status</a:t>
            </a:r>
            <a:endParaRPr lang="en-US" sz="3600" dirty="0"/>
          </a:p>
        </p:txBody>
      </p:sp>
      <p:pic>
        <p:nvPicPr>
          <p:cNvPr id="5" name="Picture 4" descr="assignment-mandator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21" y="5304413"/>
            <a:ext cx="5118100" cy="647700"/>
          </a:xfrm>
          <a:prstGeom prst="rect">
            <a:avLst/>
          </a:prstGeom>
        </p:spPr>
      </p:pic>
      <p:pic>
        <p:nvPicPr>
          <p:cNvPr id="6" name="Picture 5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 rot="2896200" flipV="1">
            <a:off x="2122471" y="3396694"/>
            <a:ext cx="1468300" cy="22072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68902" y="3678494"/>
            <a:ext cx="4836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Notice that the Assignment Group and Assignee Name are mandatory now (Red asterisk.)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444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en-AU" sz="4000" dirty="0" smtClean="0"/>
              <a:t>How to fob off your work onto someone else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AU" dirty="0"/>
              <a:t>Change the assignee to someone else in your team (“</a:t>
            </a:r>
            <a:r>
              <a:rPr lang="en-AU" i="1" dirty="0">
                <a:solidFill>
                  <a:schemeClr val="accent3">
                    <a:lumMod val="75000"/>
                  </a:schemeClr>
                </a:solidFill>
              </a:rPr>
              <a:t>They are the expert at this sort of thing</a:t>
            </a:r>
            <a:r>
              <a:rPr lang="en-AU" dirty="0"/>
              <a:t>.”)</a:t>
            </a:r>
          </a:p>
          <a:p>
            <a:r>
              <a:rPr lang="en-AU" dirty="0" smtClean="0"/>
              <a:t>Change the assignment group (“</a:t>
            </a:r>
            <a:r>
              <a:rPr lang="en-AU" i="1" dirty="0" smtClean="0">
                <a:solidFill>
                  <a:schemeClr val="accent3">
                    <a:lumMod val="75000"/>
                  </a:schemeClr>
                </a:solidFill>
              </a:rPr>
              <a:t>This kind of request is handled by another team</a:t>
            </a:r>
            <a:r>
              <a:rPr lang="en-AU" dirty="0" smtClean="0"/>
              <a:t>”). Leave the assignee field blank unless you know who to assign it to.</a:t>
            </a:r>
          </a:p>
        </p:txBody>
      </p:sp>
      <p:pic>
        <p:nvPicPr>
          <p:cNvPr id="1026" name="Picture 2" descr="C:\Users\bakergd\AppData\Local\Microsoft\Windows\Temporary Internet Files\Content.IE5\WBIYETY7\MC900078823[1].wmf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4077072"/>
            <a:ext cx="2209676" cy="2453553"/>
          </a:xfrm>
          <a:prstGeom prst="rect">
            <a:avLst/>
          </a:prstGeom>
          <a:noFill/>
        </p:spPr>
      </p:pic>
      <p:pic>
        <p:nvPicPr>
          <p:cNvPr id="1027" name="Picture 3" descr="C:\Users\bakergd\AppData\Local\Microsoft\Windows\Temporary Internet Files\Content.IE5\6ONP852I\MC900233556[1].wmf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4725144"/>
            <a:ext cx="1935933" cy="1753354"/>
          </a:xfrm>
          <a:prstGeom prst="rect">
            <a:avLst/>
          </a:prstGeom>
          <a:noFill/>
        </p:spPr>
      </p:pic>
      <p:pic>
        <p:nvPicPr>
          <p:cNvPr id="1029" name="Picture 5" descr="C:\Users\bakergd\AppData\Local\Microsoft\Windows\Temporary Internet Files\Content.IE5\6ONP852I\MC900060145[1].wmf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4509120"/>
            <a:ext cx="1829714" cy="144841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4955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t-new-assignee.png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9" b="-3604"/>
          <a:stretch/>
        </p:blipFill>
        <p:spPr>
          <a:xfrm>
            <a:off x="698500" y="3744475"/>
            <a:ext cx="7747000" cy="90725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I get a list of possible assignees?</a:t>
            </a:r>
            <a:endParaRPr lang="en-US" dirty="0"/>
          </a:p>
        </p:txBody>
      </p:sp>
      <p:pic>
        <p:nvPicPr>
          <p:cNvPr id="5" name="Picture 4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 rot="15161906" flipV="1">
            <a:off x="6575919" y="4106000"/>
            <a:ext cx="1468300" cy="2207224"/>
          </a:xfrm>
          <a:prstGeom prst="rect">
            <a:avLst/>
          </a:prstGeom>
        </p:spPr>
      </p:pic>
      <p:pic>
        <p:nvPicPr>
          <p:cNvPr id="6" name="Picture 5" descr="MC900439805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 rot="5586523" flipH="1" flipV="1">
            <a:off x="2933157" y="4084984"/>
            <a:ext cx="2246754" cy="22072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19444" y="5872393"/>
            <a:ext cx="3670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Clear the Assignee field, and then hit the fill button.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337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lease-provide-updat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689" b="-18689"/>
          <a:stretch>
            <a:fillRect/>
          </a:stretch>
        </p:blipFill>
        <p:spPr>
          <a:xfrm>
            <a:off x="698500" y="2247900"/>
            <a:ext cx="7747000" cy="387826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most annoying error message when you are trying to save a ticket...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98500" y="5941497"/>
            <a:ext cx="7747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journal update is required for almost every change you make to a ticket.</a:t>
            </a:r>
          </a:p>
          <a:p>
            <a:r>
              <a:rPr lang="en-US" dirty="0" smtClean="0"/>
              <a:t>Answer the question: why did you 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172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ctivities.png"/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9" b="1124"/>
          <a:stretch/>
        </p:blipFill>
        <p:spPr>
          <a:xfrm>
            <a:off x="699247" y="1896981"/>
            <a:ext cx="7745505" cy="4717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Updates (History and Audit Log)</a:t>
            </a:r>
            <a:endParaRPr lang="en-US" dirty="0"/>
          </a:p>
        </p:txBody>
      </p:sp>
      <p:pic>
        <p:nvPicPr>
          <p:cNvPr id="5" name="Picture 4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 rot="10800000" flipH="1" flipV="1">
            <a:off x="508502" y="1877760"/>
            <a:ext cx="2246754" cy="11244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8449" y="2817513"/>
            <a:ext cx="2422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kind of update?</a:t>
            </a:r>
            <a:endParaRPr lang="en-US" dirty="0"/>
          </a:p>
        </p:txBody>
      </p:sp>
      <p:pic>
        <p:nvPicPr>
          <p:cNvPr id="7" name="Picture 6" descr="MC900439805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 rot="10800000" flipV="1">
            <a:off x="7059538" y="1929522"/>
            <a:ext cx="995840" cy="8879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58502" y="2765218"/>
            <a:ext cx="2084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Appears in employee self-service portal?</a:t>
            </a:r>
            <a:endParaRPr lang="en-US" dirty="0"/>
          </a:p>
        </p:txBody>
      </p:sp>
      <p:pic>
        <p:nvPicPr>
          <p:cNvPr id="9" name="Picture 8" descr="MC900439805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>
          <a:xfrm rot="10800000" flipH="1">
            <a:off x="660902" y="5557024"/>
            <a:ext cx="2246754" cy="1057668"/>
          </a:xfrm>
          <a:prstGeom prst="rect">
            <a:avLst/>
          </a:prstGeom>
        </p:spPr>
      </p:pic>
      <p:pic>
        <p:nvPicPr>
          <p:cNvPr id="10" name="Picture 9" descr="MC900439805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/>
          <a:stretch>
            <a:fillRect/>
          </a:stretch>
        </p:blipFill>
        <p:spPr>
          <a:xfrm rot="10800000" flipH="1" flipV="1">
            <a:off x="813303" y="4246597"/>
            <a:ext cx="2246754" cy="975218"/>
          </a:xfrm>
          <a:prstGeom prst="rect">
            <a:avLst/>
          </a:prstGeom>
        </p:spPr>
      </p:pic>
      <p:pic>
        <p:nvPicPr>
          <p:cNvPr id="11" name="Picture 10" descr="MC900439805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 rot="10800000" flipV="1">
            <a:off x="5797349" y="2817513"/>
            <a:ext cx="899315" cy="9752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54432" y="3784932"/>
            <a:ext cx="252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Say what you just did.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705" y="5037149"/>
            <a:ext cx="252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History of this ticket.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177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y-updat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122" b="-34122"/>
          <a:stretch>
            <a:fillRect/>
          </a:stretch>
        </p:blipFill>
        <p:spPr>
          <a:xfrm>
            <a:off x="698500" y="2247900"/>
            <a:ext cx="7747000" cy="387826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958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Find the ticket you created previously.</a:t>
            </a:r>
          </a:p>
          <a:p>
            <a:r>
              <a:rPr lang="en-US" dirty="0" smtClean="0"/>
              <a:t>Update the status to “Categorized” and hit “Save”.</a:t>
            </a:r>
          </a:p>
          <a:p>
            <a:r>
              <a:rPr lang="en-US" dirty="0" smtClean="0"/>
              <a:t>Update the status to “Assigned” and hit “Save”. You will receive an error about needing an update.</a:t>
            </a:r>
          </a:p>
          <a:p>
            <a:r>
              <a:rPr lang="en-US" dirty="0" smtClean="0"/>
              <a:t>Assign the ticket to your colleague by clearing out the Assignee field and hitting Alt-F9. If your colleague works in a different team, update the Assignment Group field as well.</a:t>
            </a:r>
          </a:p>
          <a:p>
            <a:r>
              <a:rPr lang="en-US" dirty="0" smtClean="0"/>
              <a:t>Write a suitable update and hit the “Save” button.</a:t>
            </a:r>
          </a:p>
          <a:p>
            <a:r>
              <a:rPr lang="en-US" dirty="0" smtClean="0"/>
              <a:t>Confirm that the ticket now appears in their To-Do list. (They might need to refresh the To-Do list.)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– Assignment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885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Fulfillment and Closure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03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Registering a new interaction ( service request )</a:t>
            </a:r>
            <a:endParaRPr lang="en-US" sz="4400" dirty="0"/>
          </a:p>
        </p:txBody>
      </p:sp>
      <p:pic>
        <p:nvPicPr>
          <p:cNvPr id="5" name="Picture 4" descr="register-new-interac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53" y="1778000"/>
            <a:ext cx="73025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39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ssigned-to-fulfilld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" b="74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Fulfilled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407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roviding-fulfillmen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330" r="-40330"/>
          <a:stretch>
            <a:fillRect/>
          </a:stretch>
        </p:blipFill>
        <p:spPr>
          <a:xfrm>
            <a:off x="699247" y="2248347"/>
            <a:ext cx="7745505" cy="387781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Fulfillment Code and Solution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248347"/>
            <a:ext cx="24411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collapsed the section called  “Interaction Details”; expanded the section called “Resolution”.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592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fulfillment, there are two possibilities:</a:t>
            </a:r>
          </a:p>
          <a:p>
            <a:pPr lvl="1"/>
            <a:r>
              <a:rPr lang="en-US" dirty="0" smtClean="0"/>
              <a:t>Ticket closure = Close Interaction = Completed</a:t>
            </a:r>
          </a:p>
          <a:p>
            <a:pPr lvl="1"/>
            <a:r>
              <a:rPr lang="en-US" dirty="0" smtClean="0"/>
              <a:t>Customer Not Satisfied</a:t>
            </a:r>
          </a:p>
          <a:p>
            <a:r>
              <a:rPr lang="en-US" dirty="0" smtClean="0"/>
              <a:t>Usually you wait a few days after fulfillment before closing.</a:t>
            </a:r>
          </a:p>
          <a:p>
            <a:pPr lvl="1"/>
            <a:r>
              <a:rPr lang="en-US" dirty="0" smtClean="0"/>
              <a:t>Some </a:t>
            </a:r>
            <a:r>
              <a:rPr lang="en-US" dirty="0" err="1" smtClean="0"/>
              <a:t>organisations</a:t>
            </a:r>
            <a:r>
              <a:rPr lang="en-US" dirty="0" smtClean="0"/>
              <a:t> have policies on this.</a:t>
            </a:r>
          </a:p>
          <a:p>
            <a:pPr lvl="1"/>
            <a:r>
              <a:rPr lang="en-US" dirty="0" smtClean="0"/>
              <a:t>Some </a:t>
            </a:r>
            <a:r>
              <a:rPr lang="en-US" dirty="0" err="1" smtClean="0"/>
              <a:t>organisations</a:t>
            </a:r>
            <a:r>
              <a:rPr lang="en-US" dirty="0" smtClean="0"/>
              <a:t> do this automatically.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what?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6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osing-interac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" b="6939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271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bakergd\AppData\Local\Microsoft\Windows\Temporary Internet Files\Content.IE5\DRZV3O5O\MP900448675[1]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980728"/>
            <a:ext cx="2088232" cy="2088232"/>
          </a:xfrm>
          <a:prstGeom prst="rect">
            <a:avLst/>
          </a:prstGeom>
          <a:noFill/>
        </p:spPr>
      </p:pic>
      <p:pic>
        <p:nvPicPr>
          <p:cNvPr id="4100" name="Picture 4" descr="C:\Users\bakergd\AppData\Local\Microsoft\Windows\Temporary Internet Files\Content.IE5\6ONP852I\MP900435893[1]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79912" y="4437112"/>
            <a:ext cx="2160240" cy="2160240"/>
          </a:xfrm>
          <a:prstGeom prst="rect">
            <a:avLst/>
          </a:prstGeom>
          <a:noFill/>
        </p:spPr>
      </p:pic>
      <p:pic>
        <p:nvPicPr>
          <p:cNvPr id="4101" name="Picture 5" descr="C:\Users\bakergd\AppData\Local\Microsoft\Windows\Temporary Internet Files\Content.IE5\WBIYETY7\MP900341675[1]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3573016"/>
            <a:ext cx="1889968" cy="2649488"/>
          </a:xfrm>
          <a:prstGeom prst="rect">
            <a:avLst/>
          </a:prstGeom>
          <a:noFill/>
        </p:spPr>
      </p:pic>
      <p:pic>
        <p:nvPicPr>
          <p:cNvPr id="4103" name="Picture 7" descr="C:\Users\bakergd\AppData\Local\Microsoft\Windows\Temporary Internet Files\Content.IE5\WBIYETY7\MP900448558[1]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3608" y="980728"/>
            <a:ext cx="1567166" cy="1786907"/>
          </a:xfrm>
          <a:prstGeom prst="rect">
            <a:avLst/>
          </a:prstGeom>
          <a:noFill/>
        </p:spPr>
      </p:pic>
      <p:pic>
        <p:nvPicPr>
          <p:cNvPr id="4104" name="Picture 8" descr="C:\Users\bakergd\AppData\Local\Microsoft\Windows\Temporary Internet Files\Content.IE5\PGN5NYXX\MP900202041[1]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5576" y="3861048"/>
            <a:ext cx="1592560" cy="2388840"/>
          </a:xfrm>
          <a:prstGeom prst="rect">
            <a:avLst/>
          </a:prstGeom>
          <a:noFill/>
        </p:spPr>
      </p:pic>
      <p:pic>
        <p:nvPicPr>
          <p:cNvPr id="4106" name="Picture 10" descr="C:\Users\bakergd\AppData\Local\Microsoft\Windows\Temporary Internet Files\Content.IE5\WBIYETY7\MP900444569[1]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47864" y="548680"/>
            <a:ext cx="2231136" cy="199948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039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teraction-finally-closed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7" b="1821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Closed at last!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2356" y="6126162"/>
            <a:ext cx="8263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read-only. History still visible. The customer receives an email to say that this ticket has been closed.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209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 a ticket which is assigned to you.</a:t>
            </a:r>
          </a:p>
          <a:p>
            <a:r>
              <a:rPr lang="en-US" dirty="0" smtClean="0"/>
              <a:t>Move it to the fulfilled status. </a:t>
            </a:r>
          </a:p>
          <a:p>
            <a:pPr lvl="1"/>
            <a:r>
              <a:rPr lang="en-US" dirty="0" smtClean="0"/>
              <a:t>Remember to hit “Save” and put in a suitable journal entry.</a:t>
            </a:r>
          </a:p>
          <a:p>
            <a:pPr lvl="1"/>
            <a:r>
              <a:rPr lang="en-US" dirty="0" smtClean="0"/>
              <a:t>You </a:t>
            </a:r>
            <a:r>
              <a:rPr lang="en-US" dirty="0"/>
              <a:t>will need to fill in a resolution</a:t>
            </a:r>
          </a:p>
          <a:p>
            <a:endParaRPr lang="en-US" dirty="0" smtClean="0"/>
          </a:p>
          <a:p>
            <a:r>
              <a:rPr lang="en-US" dirty="0" smtClean="0"/>
              <a:t>Close the ticket.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– Closure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919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Requests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Everything else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116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When no-one seems to care about the ticket being finished any more.</a:t>
            </a:r>
          </a:p>
          <a:p>
            <a:r>
              <a:rPr lang="en-US" dirty="0" smtClean="0"/>
              <a:t>Default reasons:</a:t>
            </a:r>
          </a:p>
          <a:p>
            <a:pPr lvl="1"/>
            <a:r>
              <a:rPr lang="en-US" dirty="0" smtClean="0"/>
              <a:t>Not Reproducible</a:t>
            </a:r>
          </a:p>
          <a:p>
            <a:pPr lvl="1"/>
            <a:r>
              <a:rPr lang="en-US" dirty="0" smtClean="0"/>
              <a:t>No Fault Found</a:t>
            </a:r>
          </a:p>
          <a:p>
            <a:pPr lvl="1"/>
            <a:r>
              <a:rPr lang="en-US" dirty="0" smtClean="0"/>
              <a:t>Unable to Solve</a:t>
            </a:r>
          </a:p>
          <a:p>
            <a:pPr lvl="1"/>
            <a:r>
              <a:rPr lang="en-US" dirty="0" smtClean="0"/>
              <a:t>Withdrawn by User</a:t>
            </a:r>
          </a:p>
          <a:p>
            <a:pPr lvl="1"/>
            <a:r>
              <a:rPr lang="en-US" dirty="0" smtClean="0"/>
              <a:t>No User response</a:t>
            </a:r>
          </a:p>
          <a:p>
            <a:r>
              <a:rPr lang="en-US" dirty="0" smtClean="0"/>
              <a:t>Only a few roles have the right to declare a ticket “Abandoned”.</a:t>
            </a:r>
          </a:p>
          <a:p>
            <a:pPr lvl="1"/>
            <a:r>
              <a:rPr lang="en-US" dirty="0" smtClean="0"/>
              <a:t>Default: BP 2</a:t>
            </a:r>
            <a:r>
              <a:rPr lang="en-US" baseline="30000" dirty="0" smtClean="0"/>
              <a:t>nd</a:t>
            </a:r>
            <a:r>
              <a:rPr lang="en-US" dirty="0" smtClean="0"/>
              <a:t> Line SRF Analyst can make “Assigned”, “Fulfilled” or “Customer Not Satisfied”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Abandon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828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 receives an email when a ticket is marked “Abandoned”. Three more days of no response and the ticket is auto-closed.</a:t>
            </a:r>
          </a:p>
          <a:p>
            <a:r>
              <a:rPr lang="en-US" dirty="0" smtClean="0"/>
              <a:t>Except where:</a:t>
            </a:r>
          </a:p>
          <a:p>
            <a:pPr lvl="1"/>
            <a:r>
              <a:rPr lang="en-US" dirty="0" smtClean="0"/>
              <a:t>Your site has decided on a different schedule</a:t>
            </a:r>
          </a:p>
          <a:p>
            <a:pPr lvl="1"/>
            <a:r>
              <a:rPr lang="en-US" dirty="0" smtClean="0"/>
              <a:t>Your site has decided to auto-close from other states</a:t>
            </a:r>
          </a:p>
          <a:p>
            <a:pPr lvl="1"/>
            <a:r>
              <a:rPr lang="en-US" dirty="0" smtClean="0"/>
              <a:t>The ticket has “Exclude </a:t>
            </a:r>
            <a:r>
              <a:rPr lang="en-US" dirty="0" err="1" smtClean="0"/>
              <a:t>AutoClose</a:t>
            </a:r>
            <a:r>
              <a:rPr lang="en-US" dirty="0" smtClean="0"/>
              <a:t>” ticked.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Auto-close</a:t>
            </a:r>
            <a:endParaRPr lang="en-US" dirty="0"/>
          </a:p>
        </p:txBody>
      </p:sp>
      <p:pic>
        <p:nvPicPr>
          <p:cNvPr id="4" name="Picture 3" descr="autoclos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463" y="5424519"/>
            <a:ext cx="49022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96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Who’s asking?</a:t>
            </a:r>
            <a:endParaRPr lang="en-US" dirty="0"/>
          </a:p>
        </p:txBody>
      </p:sp>
      <p:pic>
        <p:nvPicPr>
          <p:cNvPr id="3" name="Picture 2" descr="new-interaction-blank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r="39759" b="36717"/>
          <a:stretch/>
        </p:blipFill>
        <p:spPr>
          <a:xfrm>
            <a:off x="3130923" y="2169000"/>
            <a:ext cx="5454000" cy="4338000"/>
          </a:xfrm>
          <a:prstGeom prst="rect">
            <a:avLst/>
          </a:prstGeom>
        </p:spPr>
      </p:pic>
      <p:pic>
        <p:nvPicPr>
          <p:cNvPr id="4" name="Picture 3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 rot="18511630" flipV="1">
            <a:off x="1998588" y="5463772"/>
            <a:ext cx="2743200" cy="1264415"/>
          </a:xfrm>
          <a:prstGeom prst="rect">
            <a:avLst/>
          </a:prstGeom>
        </p:spPr>
      </p:pic>
      <p:pic>
        <p:nvPicPr>
          <p:cNvPr id="5" name="Picture 4" descr="MC900439805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 rot="10068460" flipH="1">
            <a:off x="2385249" y="2863993"/>
            <a:ext cx="2155186" cy="19223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2454" y="3890503"/>
            <a:ext cx="29384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Leave “Service Recipient” blank and it will copy from “Primary Contact”.</a:t>
            </a:r>
            <a:endParaRPr lang="en-AU" dirty="0"/>
          </a:p>
          <a:p>
            <a:endParaRPr lang="en-AU" dirty="0" smtClean="0"/>
          </a:p>
          <a:p>
            <a:r>
              <a:rPr lang="en-AU" dirty="0" smtClean="0"/>
              <a:t>Enter a name if a secretary is calling</a:t>
            </a:r>
            <a:r>
              <a:rPr lang="en-AU" dirty="0"/>
              <a:t> </a:t>
            </a:r>
            <a:r>
              <a:rPr lang="en-AU" dirty="0" smtClean="0"/>
              <a:t>on behalf of an executive, or someone calling for a colleague.</a:t>
            </a:r>
          </a:p>
          <a:p>
            <a:endParaRPr lang="en-AU" dirty="0" smtClean="0"/>
          </a:p>
        </p:txBody>
      </p:sp>
      <p:sp>
        <p:nvSpPr>
          <p:cNvPr id="8" name="Rectangle 7"/>
          <p:cNvSpPr/>
          <p:nvPr/>
        </p:nvSpPr>
        <p:spPr>
          <a:xfrm>
            <a:off x="192454" y="2190531"/>
            <a:ext cx="29384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Remember: you can auto-complete this field. Leave it blank and hit “Fill” to search.</a:t>
            </a:r>
          </a:p>
        </p:txBody>
      </p:sp>
    </p:spTree>
    <p:extLst>
      <p:ext uri="{BB962C8B-B14F-4D97-AF65-F5344CB8AC3E}">
        <p14:creationId xmlns:p14="http://schemas.microsoft.com/office/powerpoint/2010/main" val="4119046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add attachments (e.g. a screenshot, a form)</a:t>
            </a:r>
          </a:p>
          <a:p>
            <a:pPr lvl="1"/>
            <a:r>
              <a:rPr lang="en-US" dirty="0" smtClean="0"/>
              <a:t>Hit the “Add File” button in the “Attachments” section.</a:t>
            </a:r>
          </a:p>
          <a:p>
            <a:r>
              <a:rPr lang="en-US" dirty="0" smtClean="0"/>
              <a:t>You can save a lot of typing by creating templates for common queries</a:t>
            </a:r>
          </a:p>
          <a:p>
            <a:r>
              <a:rPr lang="en-US" dirty="0" smtClean="0"/>
              <a:t>There’s a free text search tab</a:t>
            </a:r>
          </a:p>
          <a:p>
            <a:r>
              <a:rPr lang="en-US" dirty="0" smtClean="0"/>
              <a:t>You can save a search as a view and it appears under “Favorites and Dashboards”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Other stuff you probably don’t want to stay awake for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205881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document was developed and placed in the Creative Commons by Greg Baker from the Institute for Open Systems Technologies Pty Ltd.</a:t>
            </a:r>
          </a:p>
          <a:p>
            <a:r>
              <a:rPr lang="en-US" dirty="0" smtClean="0"/>
              <a:t>There are more in this series, </a:t>
            </a:r>
            <a:r>
              <a:rPr lang="en-US" dirty="0" smtClean="0"/>
              <a:t>covering </a:t>
            </a:r>
            <a:r>
              <a:rPr lang="en-US" dirty="0" smtClean="0"/>
              <a:t>Incident Management, Change and other topics at </a:t>
            </a:r>
            <a:r>
              <a:rPr lang="en-US" dirty="0" smtClean="0">
                <a:hlinkClick r:id="rId2"/>
              </a:rPr>
              <a:t>http://www.ifost.org.au/Training/ServiceManager/</a:t>
            </a:r>
            <a:r>
              <a:rPr lang="en-US" dirty="0" smtClean="0"/>
              <a:t> </a:t>
            </a:r>
          </a:p>
          <a:p>
            <a:r>
              <a:rPr lang="en-US" dirty="0" smtClean="0"/>
              <a:t>Many customers request these course materials be </a:t>
            </a:r>
            <a:r>
              <a:rPr lang="en-US" dirty="0" err="1" smtClean="0"/>
              <a:t>customised</a:t>
            </a:r>
            <a:r>
              <a:rPr lang="en-US" dirty="0" smtClean="0"/>
              <a:t> to suit their environment. Many also ask IFOST to deliver face-to-face or web-based training sessions based around these materials. Please contact Greg Baker (</a:t>
            </a:r>
            <a:r>
              <a:rPr lang="en-US" dirty="0" smtClean="0">
                <a:hlinkClick r:id="rId3"/>
              </a:rPr>
              <a:t>gregb@ifost.org.au</a:t>
            </a:r>
            <a:r>
              <a:rPr lang="en-US" dirty="0" smtClean="0"/>
              <a:t>) if you would like to discuss this.</a:t>
            </a:r>
          </a:p>
          <a:p>
            <a:r>
              <a:rPr lang="en-US" dirty="0" smtClean="0"/>
              <a:t>We are always interested to hear your feedback.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9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 the person’s whole name. Usually “Surname, </a:t>
            </a:r>
            <a:r>
              <a:rPr lang="en-US" dirty="0" err="1" smtClean="0"/>
              <a:t>Firstname</a:t>
            </a:r>
            <a:r>
              <a:rPr lang="en-US" dirty="0" smtClean="0"/>
              <a:t>”. Press Alt-F9 to make sure it’s right. </a:t>
            </a:r>
          </a:p>
          <a:p>
            <a:r>
              <a:rPr lang="en-US" dirty="0" smtClean="0"/>
              <a:t>Type *DAVID* and then Alt-F9 (finds all the </a:t>
            </a:r>
            <a:r>
              <a:rPr lang="en-US" dirty="0" err="1" smtClean="0"/>
              <a:t>Davids</a:t>
            </a:r>
            <a:r>
              <a:rPr lang="en-US" dirty="0" smtClean="0"/>
              <a:t>)</a:t>
            </a:r>
          </a:p>
          <a:p>
            <a:r>
              <a:rPr lang="en-US" dirty="0" smtClean="0"/>
              <a:t>Hit Alt-F9 on an empty field. This brings up a search screen.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Reminder: ways to find </a:t>
            </a:r>
            <a:r>
              <a:rPr lang="en-US" sz="4000" dirty="0"/>
              <a:t>c</a:t>
            </a:r>
            <a:r>
              <a:rPr lang="en-US" sz="4000" dirty="0" smtClean="0"/>
              <a:t>ontacts</a:t>
            </a:r>
            <a:endParaRPr lang="en-US" sz="4000" dirty="0"/>
          </a:p>
        </p:txBody>
      </p:sp>
      <p:pic>
        <p:nvPicPr>
          <p:cNvPr id="7" name="Picture 6" descr="skd181913sd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23" y="4163996"/>
            <a:ext cx="2483496" cy="2694004"/>
          </a:xfrm>
          <a:prstGeom prst="rect">
            <a:avLst/>
          </a:prstGeom>
        </p:spPr>
      </p:pic>
      <p:pic>
        <p:nvPicPr>
          <p:cNvPr id="8" name="Picture 7" descr="skd182040sdc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85" y="3996917"/>
            <a:ext cx="2386841" cy="286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5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Is this person a whining, annoying repeat complainer?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9" y="2308528"/>
            <a:ext cx="5454000" cy="618367"/>
          </a:xfrm>
          <a:prstGeom prst="rect">
            <a:avLst/>
          </a:prstGeom>
        </p:spPr>
      </p:pic>
      <p:pic>
        <p:nvPicPr>
          <p:cNvPr id="4" name="Picture 3" descr="MC900439805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 rot="16490089">
            <a:off x="5050830" y="2347720"/>
            <a:ext cx="1601227" cy="19223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08014" y="4005983"/>
            <a:ext cx="3366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Get a list of the customer’s other requests by clicking on the magic colour wand icon.</a:t>
            </a:r>
          </a:p>
        </p:txBody>
      </p:sp>
      <p:pic>
        <p:nvPicPr>
          <p:cNvPr id="10" name="Picture 9" descr="200387787-0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655" y="3750189"/>
            <a:ext cx="1367568" cy="289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461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v041k6eE2KY3D5AmF6k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v8Rll3m0yjuXBQUWAca9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BjGmm1oMwwICRgkIfLU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ryFlOm1bRgPa7A1cYmTX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ryFlOm1bRgPa7A1cYmTX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ryFlOm1bRgPa7A1cYmT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ryFlOm1bRgPa7A1cYmTX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4YTrSk1CVb3A17u9MX6K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jzdkXkpfrpwhM7rK37V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XtUbvGsvmxQz4aPTbSP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LoZCM4xpblRmuzOYqUE0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sYEf78HUoZPCkPyhPF8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JaiUQsv2dHlLouH42XnH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sk89iEIl6HmINmkgFbR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sk89iEIl6HmINmkgFbR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uGiQLhcYs5049qwDsCPwO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6K9dnHH3W2e0sYHSl0u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KsCk0qdsj6GlaQlQTeHK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mxYI4Rk3T1Z6OwgNzHDq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u7pa9YyuQvwKLrdp1C7nF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ziozIo3CXh70XsHuDywy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Se9FufY3ArpsyuDafA1Nx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GJ3QJpM098ulXgZZEoGN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bbHRrl3HsHGmMDzufM0cB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Zb6qp4LxmQn6RcbpUJf3M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zDXcoAL3K6I5Ux1wyTehV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RiWgbvIoeOwG0THmtHo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zDXcoAL3K6I5Ux1wyTeh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RiWgbvIoeOwG0THmtH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8tXWdgjSytdaaNwNGrVU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7vfLbZB2mLWs6JGCdmLn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QTJZQOk95MVoppo0DC9xB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BP1yvaeJL4ZaIIYIm64j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4GivGuUlvGKxiTXhi9Ul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eHF2Uf3shitLkf0uKPpz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aq4K5NUpE6dh3N0sZ5r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ubBwpGUNhvFTR9ZhUJxO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085uvgsaXBTlJHs4J5w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YGjeXx3tDogyMWLjo6pA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2ntZOI5ZYgMv825O0kwy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pGiB4UX92a27PwUPGgysp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NOYAcgOqzTcYNGcDa2P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GZ8oidkQDnIhEWRnwgD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1czUbEf0jpQIvM6jLTeJ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Cx79tDnpzklkML1i49bz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N74aqxQhW0R0NA1M2bCC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ryFlOm1bRgPa7A1cYmT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EbMrMwwaRPJcc3Jl1Lq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59esI09G6zdhzVxgiCAXF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Hardcover.thmx</Template>
  <TotalTime>4253</TotalTime>
  <Words>2517</Words>
  <Application>Microsoft Macintosh PowerPoint</Application>
  <PresentationFormat>On-screen Show (4:3)</PresentationFormat>
  <Paragraphs>338</Paragraphs>
  <Slides>71</Slides>
  <Notes>0</Notes>
  <HiddenSlides>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Hardcover</vt:lpstr>
      <vt:lpstr>Service Requests</vt:lpstr>
      <vt:lpstr>How to structure a team’s work</vt:lpstr>
      <vt:lpstr>When is that a bad idea?</vt:lpstr>
      <vt:lpstr>What do customers call about?</vt:lpstr>
      <vt:lpstr>Service Requests</vt:lpstr>
      <vt:lpstr>Registering a new interaction ( service request )</vt:lpstr>
      <vt:lpstr>Who’s asking?</vt:lpstr>
      <vt:lpstr>Reminder: ways to find contacts</vt:lpstr>
      <vt:lpstr>Is this person a whining, annoying repeat complainer?</vt:lpstr>
      <vt:lpstr>Service and Affected CI</vt:lpstr>
      <vt:lpstr>A note about subscriptions</vt:lpstr>
      <vt:lpstr>Title and Description</vt:lpstr>
      <vt:lpstr>Cheque yore speling</vt:lpstr>
      <vt:lpstr>Categories</vt:lpstr>
      <vt:lpstr>Subcategory and Classification</vt:lpstr>
      <vt:lpstr>Which subcategory and classification should I use?</vt:lpstr>
      <vt:lpstr>Classifications for Incidents (out-of-the-box)</vt:lpstr>
      <vt:lpstr>Impact and Urgency define Priority</vt:lpstr>
      <vt:lpstr>Congratulations! You have completed all mandatory fields!</vt:lpstr>
      <vt:lpstr>Can you solve it now?</vt:lpstr>
      <vt:lpstr>(Quick Close) Provide a fulfillment code and solution</vt:lpstr>
      <vt:lpstr>(Quick Close) Done!</vt:lpstr>
      <vt:lpstr>Exercise – Quick Close</vt:lpstr>
      <vt:lpstr>Searching</vt:lpstr>
      <vt:lpstr>Searching Tricks</vt:lpstr>
      <vt:lpstr>A search can return several results; possible output styles</vt:lpstr>
      <vt:lpstr>Small matches</vt:lpstr>
      <vt:lpstr>Exercise – Searching</vt:lpstr>
      <vt:lpstr>Should do stuff about views here</vt:lpstr>
      <vt:lpstr>Service Requests</vt:lpstr>
      <vt:lpstr>What if I can’t solve it immediately?</vt:lpstr>
      <vt:lpstr>Submit = Save</vt:lpstr>
      <vt:lpstr>The ticket is now in the to-do view</vt:lpstr>
      <vt:lpstr>What can I do with a ticket?</vt:lpstr>
      <vt:lpstr>What can I do with a ticket?</vt:lpstr>
      <vt:lpstr>What can I do with a ticket?</vt:lpstr>
      <vt:lpstr>What can I do with a ticket?</vt:lpstr>
      <vt:lpstr>Send Reminder Screen</vt:lpstr>
      <vt:lpstr>What can I do with a ticket?</vt:lpstr>
      <vt:lpstr>What can I do with a ticket?</vt:lpstr>
      <vt:lpstr>Adding a required action</vt:lpstr>
      <vt:lpstr>What can I do with a ticket?</vt:lpstr>
      <vt:lpstr>What can I do with a ticket?</vt:lpstr>
      <vt:lpstr>Exercise – More actions</vt:lpstr>
      <vt:lpstr>Service Requests</vt:lpstr>
      <vt:lpstr>Ticket Lifecycle (Request for Information or Incident)</vt:lpstr>
      <vt:lpstr>Normal Status…</vt:lpstr>
      <vt:lpstr>Moving to the next status</vt:lpstr>
      <vt:lpstr>Why should I bother?</vt:lpstr>
      <vt:lpstr>I’m not persuaded</vt:lpstr>
      <vt:lpstr>….anyway, remember to save your work</vt:lpstr>
      <vt:lpstr>… And on to the “Assigned” status</vt:lpstr>
      <vt:lpstr>How to fob off your work onto someone else</vt:lpstr>
      <vt:lpstr>How do I get a list of possible assignees?</vt:lpstr>
      <vt:lpstr>The most annoying error message when you are trying to save a ticket...</vt:lpstr>
      <vt:lpstr>Journal Updates (History and Audit Log)</vt:lpstr>
      <vt:lpstr>Example…</vt:lpstr>
      <vt:lpstr>Exercise – Assignment</vt:lpstr>
      <vt:lpstr>Service Requests</vt:lpstr>
      <vt:lpstr>Fulfilled</vt:lpstr>
      <vt:lpstr>Fulfillment Code and Solution</vt:lpstr>
      <vt:lpstr>Now what?</vt:lpstr>
      <vt:lpstr>Closure</vt:lpstr>
      <vt:lpstr>PowerPoint Presentation</vt:lpstr>
      <vt:lpstr>Closed at last!</vt:lpstr>
      <vt:lpstr>Exercise – Closure</vt:lpstr>
      <vt:lpstr>Service Requests</vt:lpstr>
      <vt:lpstr>Abandon</vt:lpstr>
      <vt:lpstr>Auto-close</vt:lpstr>
      <vt:lpstr>Other stuff you probably don’t want to stay awake for</vt:lpstr>
      <vt:lpstr>What now?</vt:lpstr>
    </vt:vector>
  </TitlesOfParts>
  <Manager/>
  <Company>The Institute for Open Systems Technologies Pty Ltd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Requests</dc:title>
  <dc:subject/>
  <dc:creator>Greg Baker</dc:creator>
  <cp:keywords/>
  <dc:description/>
  <cp:lastModifiedBy>Greg Baker</cp:lastModifiedBy>
  <cp:revision>49</cp:revision>
  <dcterms:created xsi:type="dcterms:W3CDTF">2012-09-15T13:14:20Z</dcterms:created>
  <dcterms:modified xsi:type="dcterms:W3CDTF">2012-10-25T03:07:58Z</dcterms:modified>
  <cp:category/>
</cp:coreProperties>
</file>